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7" r:id="rId5"/>
    <p:sldId id="283" r:id="rId6"/>
    <p:sldId id="287" r:id="rId7"/>
    <p:sldId id="294" r:id="rId8"/>
    <p:sldId id="296" r:id="rId9"/>
    <p:sldId id="297" r:id="rId10"/>
    <p:sldId id="299" r:id="rId11"/>
    <p:sldId id="305" r:id="rId12"/>
    <p:sldId id="308" r:id="rId13"/>
    <p:sldId id="309" r:id="rId14"/>
    <p:sldId id="304" r:id="rId15"/>
    <p:sldId id="310" r:id="rId16"/>
    <p:sldId id="311" r:id="rId17"/>
    <p:sldId id="312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52" autoAdjust="0"/>
  </p:normalViewPr>
  <p:slideViewPr>
    <p:cSldViewPr snapToGrid="0">
      <p:cViewPr varScale="1">
        <p:scale>
          <a:sx n="70" d="100"/>
          <a:sy n="70" d="100"/>
        </p:scale>
        <p:origin x="3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03D6EC-8D86-40AE-BCDD-CB01875363F0}" type="datetime1">
              <a:rPr lang="ru-RU" smtClean="0"/>
              <a:t>23.01.2025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C66B-B4AC-4633-A1A7-233B774CF881}" type="datetime1">
              <a:rPr lang="ru-RU" smtClean="0"/>
              <a:pPr/>
              <a:t>23.01.2025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2C154-9245-4EAA-8ADE-33D1A7EC5680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>
            <a:extLst>
              <a:ext uri="{FF2B5EF4-FFF2-40B4-BE49-F238E27FC236}">
                <a16:creationId xmlns=""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70F7E0-5A37-4C1B-B001-12D253A333A6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4AE4C-9F8E-41E2-89BA-C86A7744736A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BCD0-99CC-4906-918D-1116AF1A79A1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9A8996FA-BFC3-4EAC-AAB9-45C2EF3838CE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4A484-6A61-465E-A582-FF16A82B5833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76643-78B9-443D-A21B-5D8D71E872B6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=""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 2">
            <a:extLst>
              <a:ext uri="{FF2B5EF4-FFF2-40B4-BE49-F238E27FC236}">
                <a16:creationId xmlns=""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 5">
            <a:extLst>
              <a:ext uri="{FF2B5EF4-FFF2-40B4-BE49-F238E27FC236}">
                <a16:creationId xmlns=""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 5">
            <a:extLst>
              <a:ext uri="{FF2B5EF4-FFF2-40B4-BE49-F238E27FC236}">
                <a16:creationId xmlns=""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 5">
            <a:extLst>
              <a:ext uri="{FF2B5EF4-FFF2-40B4-BE49-F238E27FC236}">
                <a16:creationId xmlns=""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 5">
            <a:extLst>
              <a:ext uri="{FF2B5EF4-FFF2-40B4-BE49-F238E27FC236}">
                <a16:creationId xmlns=""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4" name="Прямая соединительная линия 13">
            <a:extLst>
              <a:ext uri="{FF2B5EF4-FFF2-40B4-BE49-F238E27FC236}">
                <a16:creationId xmlns=""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DD9B9-C473-4B24-8BB0-CAA4E6C33546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8CDBD-D89E-4D27-9D3E-D8C8B6B71053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 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=""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04BFC-187B-4B4A-9A90-8ECAA71AACA0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1448E-31CF-4ED5-B8E5-44B98EED9B66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 11">
            <a:extLst>
              <a:ext uri="{FF2B5EF4-FFF2-40B4-BE49-F238E27FC236}">
                <a16:creationId xmlns=""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=""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5F7A5-016A-40DC-9267-CD570A4FFE11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C311F64-DBA9-4949-B98F-AC0ACC89C4D6}" type="datetime1">
              <a:rPr lang="ru-RU" noProof="0" smtClean="0"/>
              <a:t>23.01.2025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1305F2-4D75-4D76-BA59-F00627AB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28067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техника судейства игры в волейбол.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18623F-6B99-4C79-9F73-4F630E87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154FC2-E890-4793-817C-D7A73119A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4C77890-1D65-480F-BD54-D1CDC974D694}"/>
              </a:ext>
            </a:extLst>
          </p:cNvPr>
          <p:cNvSpPr/>
          <p:nvPr/>
        </p:nvSpPr>
        <p:spPr>
          <a:xfrm>
            <a:off x="870593" y="5811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Замена.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Круговое движение предплечий друг вокруг друга.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6.Предупреждение за неправильное поведение.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желтую карточку для предупреждения.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rgbClr val="64646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2D9C1B9A-CB8C-456D-B5EB-E3230D41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07" y="178200"/>
            <a:ext cx="2824043" cy="21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="" xmlns:a16="http://schemas.microsoft.com/office/drawing/2014/main" id="{F96CFDA1-A2DA-4458-9C43-03AD07AF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07" y="2451297"/>
            <a:ext cx="2777829" cy="24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508CB4C3-B4CB-4380-A77B-540FF58AE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83" y="2782669"/>
            <a:ext cx="4289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Удаление.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красную карточку для удаления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6464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ED01CA51-DCFA-4789-AC34-B4BB751A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83" y="4530179"/>
            <a:ext cx="9495356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/>
              <a:t>8.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обе карточки (желтую и красную) одновременно в одной руке для дисквалификации.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4" name="Picture 16">
            <a:extLst>
              <a:ext uri="{FF2B5EF4-FFF2-40B4-BE49-F238E27FC236}">
                <a16:creationId xmlns="" xmlns:a16="http://schemas.microsoft.com/office/drawing/2014/main" id="{E480AF7A-F121-4BDD-8E21-23B3A155B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08" y="227871"/>
            <a:ext cx="2308959" cy="23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4C2F0B1E-109A-4BDB-9AAD-EB056779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65" y="2716793"/>
            <a:ext cx="2651902" cy="21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4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1F5544D-7C34-4E5C-9A9D-AD321D2288E6}"/>
              </a:ext>
            </a:extLst>
          </p:cNvPr>
          <p:cNvSpPr/>
          <p:nvPr/>
        </p:nvSpPr>
        <p:spPr>
          <a:xfrm>
            <a:off x="665286" y="24961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Заслон.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обе руки вертикально вверх ладонями вперед.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0765592-78BA-4156-9D34-B3C1CF59BF2A}"/>
              </a:ext>
            </a:extLst>
          </p:cNvPr>
          <p:cNvSpPr/>
          <p:nvPr/>
        </p:nvSpPr>
        <p:spPr>
          <a:xfrm>
            <a:off x="601669" y="18850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Задержка при подаче больше восьми секунд.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вверх восемь разведенных пальцев.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8803C59-5DFB-417E-A85D-136C5A868C61}"/>
              </a:ext>
            </a:extLst>
          </p:cNvPr>
          <p:cNvSpPr/>
          <p:nvPr/>
        </p:nvSpPr>
        <p:spPr>
          <a:xfrm>
            <a:off x="601669" y="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Конец партии (или матча).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Скрестить предплечья с вытянутыми кистями перед грудью</a:t>
            </a:r>
            <a:r>
              <a:rPr lang="ru-RU" dirty="0">
                <a:solidFill>
                  <a:srgbClr val="64646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Мяч не подброшен при ударе на подаче.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вытянутую руку с ладонью, обращенной вверх.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 первого судьи.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CF9A58E-8749-49EF-BB91-B10BC959C241}"/>
              </a:ext>
            </a:extLst>
          </p:cNvPr>
          <p:cNvSpPr/>
          <p:nvPr/>
        </p:nvSpPr>
        <p:spPr>
          <a:xfrm>
            <a:off x="601669" y="360726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Ошибка в расстановке или при переходе.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круговое движение указательным пальцем.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Мяч «в поле».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рукой с выпрямленными пальцами на пол.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7" name="Picture 5">
            <a:extLst>
              <a:ext uri="{FF2B5EF4-FFF2-40B4-BE49-F238E27FC236}">
                <a16:creationId xmlns="" xmlns:a16="http://schemas.microsoft.com/office/drawing/2014/main" id="{F0D55899-04C3-4BAB-837F-36DBB5FA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06" y="114299"/>
            <a:ext cx="2620510" cy="19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5F294DA-95CB-48E9-BB5B-FD9C7356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14" y="180074"/>
            <a:ext cx="2626910" cy="17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33437EE9-98CF-430D-BB0A-C578F38F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62" y="2221917"/>
            <a:ext cx="2620510" cy="21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CE89FB59-2DA9-4A6E-B7FB-1D90B7B8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79" y="2116313"/>
            <a:ext cx="2591991" cy="22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5A3FFCEB-4174-4099-B831-04BBD80BD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19" y="4520398"/>
            <a:ext cx="2602596" cy="21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09D5B12F-83FC-4908-945F-54AA94BA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27" y="4483137"/>
            <a:ext cx="2722497" cy="21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D127B8-0F78-410D-9475-352AC95C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6989AB-C3B2-4D78-84ED-704B8EED4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A5CEC1-87B2-492B-A611-DE9A674D42B3}"/>
              </a:ext>
            </a:extLst>
          </p:cNvPr>
          <p:cNvSpPr/>
          <p:nvPr/>
        </p:nvSpPr>
        <p:spPr>
          <a:xfrm>
            <a:off x="1001086" y="46901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Мяч «за» (аут).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предплечья вертикально с выпрямленными кистями и ладонями, обращенными к телу.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Задержка мяча.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поднять предплечье с ладонью, обращенной вверх.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Двойное касание.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два разведенных пальца.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5911004-1096-4CC7-A9FE-457FA5EAF5DB}"/>
              </a:ext>
            </a:extLst>
          </p:cNvPr>
          <p:cNvSpPr/>
          <p:nvPr/>
        </p:nvSpPr>
        <p:spPr>
          <a:xfrm>
            <a:off x="1001086" y="333133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Четыре удара.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четыре разведенных пальца.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Касание сетки игроком или подача в сетку.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Коснуться сетки с соответствующей стороны.</a:t>
            </a:r>
          </a:p>
          <a:p>
            <a:endParaRPr lang="ru-RU" b="0" i="0" dirty="0">
              <a:solidFill>
                <a:srgbClr val="64646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2" name="Picture 12">
            <a:extLst>
              <a:ext uri="{FF2B5EF4-FFF2-40B4-BE49-F238E27FC236}">
                <a16:creationId xmlns="" xmlns:a16="http://schemas.microsoft.com/office/drawing/2014/main" id="{90A5FB6D-FB0D-419B-9030-F962A5AC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61" y="60746"/>
            <a:ext cx="2689628" cy="21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7BE1D6EB-17AC-43D2-8638-20AB4D6C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75" y="117143"/>
            <a:ext cx="2638724" cy="19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F4C0EE01-301F-4210-AE16-0CB47EFB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2" y="2219501"/>
            <a:ext cx="2754383" cy="21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72D2917C-5F68-4B83-A07E-5BC1CA76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26" y="2171700"/>
            <a:ext cx="2671773" cy="22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="" xmlns:a16="http://schemas.microsoft.com/office/drawing/2014/main" id="{CDE5B3BE-FCE3-48C1-A747-025CEA65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94" y="4486929"/>
            <a:ext cx="2993411" cy="22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3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2F5C1-79BF-4D4F-9BE1-D2E45528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F649D8-3951-4F9D-825E-046D6067F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FE88EF7-26CD-478B-A915-1B7B0A9457F7}"/>
              </a:ext>
            </a:extLst>
          </p:cNvPr>
          <p:cNvSpPr/>
          <p:nvPr/>
        </p:nvSpPr>
        <p:spPr>
          <a:xfrm>
            <a:off x="87519" y="20473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Ошибка при атакующем ударе игрока задней линии или либеро, или атака по подаче соперника, или выполнение ли-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-передачи сверху с передней линии.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движение вниз предплечьем с открытой кистью.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b="0" i="0" dirty="0">
              <a:solidFill>
                <a:srgbClr val="64646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1FD110D-639E-4F20-B2F5-EE8BC0B082DC}"/>
              </a:ext>
            </a:extLst>
          </p:cNvPr>
          <p:cNvSpPr/>
          <p:nvPr/>
        </p:nvSpPr>
        <p:spPr>
          <a:xfrm>
            <a:off x="87519" y="398854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Переход средней линии (проникновение под сеткой на сторону площадки соперника), или касание площадки (лицевой линии) подающим игроком, или выход игрока за пределы площадки в момент выполнения подачи.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на среднюю или соответствующую линию.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AA7BBE5-B247-4875-AF1A-8EC047FCB0CF}"/>
              </a:ext>
            </a:extLst>
          </p:cNvPr>
          <p:cNvSpPr/>
          <p:nvPr/>
        </p:nvSpPr>
        <p:spPr>
          <a:xfrm>
            <a:off x="87519" y="9722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Игра поверх сетки на стороне соперника.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руку над сеткой ладонью вниз.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>
            <a:extLst>
              <a:ext uri="{FF2B5EF4-FFF2-40B4-BE49-F238E27FC236}">
                <a16:creationId xmlns="" xmlns:a16="http://schemas.microsoft.com/office/drawing/2014/main" id="{0877B3D8-AC32-4AE8-B57D-256D70CB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57" y="290950"/>
            <a:ext cx="3044340" cy="22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33B427D8-64FE-457E-9166-2C3D5C53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597" y="146893"/>
            <a:ext cx="3093884" cy="25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D87FC53E-9130-478E-87BF-4DCBD9C8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27" y="3105307"/>
            <a:ext cx="3317742" cy="26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3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45F8E9-BE99-4139-AC41-7398BEF2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4487E2-5519-4789-8AFD-A83944BA6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22A7C12-84E1-4019-8E9B-767A128E37DE}"/>
              </a:ext>
            </a:extLst>
          </p:cNvPr>
          <p:cNvSpPr/>
          <p:nvPr/>
        </p:nvSpPr>
        <p:spPr>
          <a:xfrm>
            <a:off x="94370" y="41768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Предупреждение за задержку времени, замечание за задержку времени.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Накрыть запястье одной руки открытой ладонью другой (предупреждение) или показать на запястье желтой карточкой (замечание).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4A2D14-D3C2-47FA-8C30-77893201220B}"/>
              </a:ext>
            </a:extLst>
          </p:cNvPr>
          <p:cNvSpPr/>
          <p:nvPr/>
        </p:nvSpPr>
        <p:spPr>
          <a:xfrm>
            <a:off x="115818" y="27068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Касание мяча.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ладонью одной руки по пальцам другой руки, удерживаемой вертикально.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8A02880-B2EF-4AF9-AD2C-654273CB9B5E}"/>
              </a:ext>
            </a:extLst>
          </p:cNvPr>
          <p:cNvSpPr/>
          <p:nvPr/>
        </p:nvSpPr>
        <p:spPr>
          <a:xfrm>
            <a:off x="115818" y="1525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Обоюдная ошибка и переигровка.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большие пальцы рук вертикально вверх.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="" xmlns:a16="http://schemas.microsoft.com/office/drawing/2014/main" id="{9060F0EF-7BFF-4E30-A978-970D6414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41" y="400118"/>
            <a:ext cx="2849504" cy="20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EA5C444-D203-4F90-B17D-47622722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78" y="2529944"/>
            <a:ext cx="2849504" cy="21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8D429AF1-6B50-4F77-813E-BBF83561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32" y="2598537"/>
            <a:ext cx="3066950" cy="25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6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8608" y="381000"/>
            <a:ext cx="5650992" cy="42037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62731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s://prezentacii.org/upload/cloud/19/02/125596/images/scre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569260" y="8659529"/>
            <a:ext cx="78867" cy="1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andia.ru/text/78/350/images/image019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779039" y="14540924"/>
            <a:ext cx="99830" cy="1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0.mchs.gov.ru/uploads/user/2022-06-12/2aff4e5fd12b4da98ea74fbc5d6cd4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5406" y="3304550"/>
            <a:ext cx="7166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79039" y="4840246"/>
            <a:ext cx="8683625" cy="732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1061" y="202954"/>
            <a:ext cx="782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1061" y="3940283"/>
            <a:ext cx="7779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F327268-42EE-47F3-BBB1-B719A0D9C7DA}"/>
              </a:ext>
            </a:extLst>
          </p:cNvPr>
          <p:cNvSpPr/>
          <p:nvPr/>
        </p:nvSpPr>
        <p:spPr>
          <a:xfrm>
            <a:off x="216862" y="24696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судейства в волейболе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представляет собой спортивную соревновательную игру, которая довольно популярна в России и во всем мире. Относится к разновидности неконтактных видов спорта. Выходя на площадку, каждый игрок имеют свою позицию, роль и задачу. Тоже самое относится и к команде соперника.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спортивная игра предусматривает ряд строго определенных норм. Помимо правил для самих игроков, в процессе проведения соревнований не менее важны и судейские решения. Поэтому подготовке судей уделяют особое внимание. Но если судьи не могут принять единое решение, то для проверки используют записи с камер.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Жестикуляция волейбольных судей">
            <a:extLst>
              <a:ext uri="{FF2B5EF4-FFF2-40B4-BE49-F238E27FC236}">
                <a16:creationId xmlns="" xmlns:a16="http://schemas.microsoft.com/office/drawing/2014/main" id="{462A03AA-DFAE-4F8A-ABB9-1F1DC464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9" y="3951951"/>
            <a:ext cx="74771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4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7199" y="241300"/>
            <a:ext cx="4140199" cy="56808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 bwMode="white">
          <a:xfrm>
            <a:off x="1860551" y="666750"/>
            <a:ext cx="3022600" cy="1231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814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6B80DFE-25A8-40D3-B277-FCEDE4F8BE9C}"/>
              </a:ext>
            </a:extLst>
          </p:cNvPr>
          <p:cNvSpPr/>
          <p:nvPr/>
        </p:nvSpPr>
        <p:spPr>
          <a:xfrm>
            <a:off x="445082" y="18466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судьи выносят решение в волейболе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представляет собой спортивную соревновательную игру, которая довольно популярна в России и во всем мире. Относится к разновидности неконтактных видов спорта. Выходя на площадку, каждый игрок имеют свою позицию, роль и задачу. Тоже самое относится и к команде соперника.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спортивная игра предусматривает ряд строго определенных норм. Помимо правил для самих игроков, в процессе проведения соревнований не менее важны и судейские решения. Поэтому подготовке судей уделяют особое внимание. Но если судьи не могут принять единое решение, то для проверки используют записи с камер.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Во время матча">
            <a:extLst>
              <a:ext uri="{FF2B5EF4-FFF2-40B4-BE49-F238E27FC236}">
                <a16:creationId xmlns="" xmlns:a16="http://schemas.microsoft.com/office/drawing/2014/main" id="{EF2DF0D9-F7AB-486B-BEDB-18FB8830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5" y="3927004"/>
            <a:ext cx="74771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AutoShape 2" descr="заповедники России, первый заповедник, Каспийское море, активный отдых, Старая Волга, Астраханский заповедник, Волга, Астраханская область"/>
          <p:cNvSpPr>
            <a:spLocks noChangeAspect="1" noChangeArrowheads="1"/>
          </p:cNvSpPr>
          <p:nvPr/>
        </p:nvSpPr>
        <p:spPr bwMode="auto">
          <a:xfrm>
            <a:off x="155575" y="-144463"/>
            <a:ext cx="4854514" cy="48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83629"/>
            <a:ext cx="7464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1971E6-2392-435D-91AE-9F167E5A3457}"/>
              </a:ext>
            </a:extLst>
          </p:cNvPr>
          <p:cNvSpPr/>
          <p:nvPr/>
        </p:nvSpPr>
        <p:spPr>
          <a:xfrm>
            <a:off x="4633519" y="368295"/>
            <a:ext cx="7790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Судьи в волейболе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– это одна из спортивных игр, которая включена в список олимпийских видов спорта. По этой причине был составлен ряд точных правил, которые регулируют ход игры, позиции и поведение участников, инвентарь, а также методику принятия решений судьями во время спортивного состязания. Ошибки караются потерей очков, но также применяются и другие санкции. Для контроля рефери используют специальные жесты, флаги и т.д.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правила игры, методика и техники, по которым судья выносят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регламентируются Международной федерацией волейбола (ФИВБ). В 1948 году была проведена первая презентация первенства Европы, где приняли участие мужские команды из 6 стран.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спортивный судья является одним из центральных фигур во время волейбольного соревнования, совмещая роль контролера за соблюдением правил и организатора, который фиксирует голы и нарушения. Некоторые действия игрока, совершившего нарушение, могут даже привести к дисквалификации с площадки. В результате спортсмен будет вынужден долго сидеть на площадке. Под его контролем проходит как само соревнование, выявление уровня профессионализма команд-участников на моменте подачи заявок на участие, так и контроль поведения участников.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D433F135-9592-473A-9877-F607117D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" y="1165028"/>
            <a:ext cx="4611645" cy="308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1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817084"/>
            <a:ext cx="10840914" cy="2057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70168" y="660402"/>
            <a:ext cx="491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BD0B03-A5D5-40A4-A4DC-DA228EE9A6D8}"/>
              </a:ext>
            </a:extLst>
          </p:cNvPr>
          <p:cNvSpPr/>
          <p:nvPr/>
        </p:nvSpPr>
        <p:spPr>
          <a:xfrm>
            <a:off x="6106257" y="197346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международных соревнований по волейболу (FIVB), организаторы турнира могут потребовать «отложенный повтор». Для этого перед первым арбитром устанавливается лампа и ведущий соревнования сигналом сообщает о необходимости задержки времени для повтора игрового эпизода. Максимальное количество повторов – восемь раз с задержкой не более семи секунд.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Перерывы между партиями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международным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правилам,Ж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перерыв между 2 и 3 партией можно править. Срок перерыва может быть увеличен до 10 минут. Если такое происходит, по окончанию 2-го сета все судьи покидают игровую площадку и уходят в раздевалку, а после возвращаются на площадку за три минуты до старта 3-го сета.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команды не только делают переходы, но и меняются сторонами поля. После каждой партии по сигналу судьи каждый игрок встает по линии на своей стороне поля. После этого игроки переходят на противоположную сторону площадки от вышки главного судьи.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D836C7D4-450E-48F8-9636-300F5CB8B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1" y="1306733"/>
            <a:ext cx="5975776" cy="41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7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6620" y="3289301"/>
            <a:ext cx="10840913" cy="31241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7753" y="25966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Ubuntu"/>
              </a:rPr>
              <a:t> </a:t>
            </a:r>
            <a:endParaRPr lang="ru-RU" b="1" i="0" dirty="0">
              <a:solidFill>
                <a:srgbClr val="212529"/>
              </a:solidFill>
              <a:effectLst/>
              <a:latin typeface="Ubuntu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4064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84E2CA-2CE8-42AD-8D40-D7F892734731}"/>
              </a:ext>
            </a:extLst>
          </p:cNvPr>
          <p:cNvSpPr/>
          <p:nvPr/>
        </p:nvSpPr>
        <p:spPr>
          <a:xfrm>
            <a:off x="190500" y="6576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судей в волейбольном матче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выносит бригада арбитров из нескольких человек. Необходимое количество рефери во время соревнования – от пяти человек, именно они следят за ошибками, которые совершают игроки. Важно осознавать, что некоторые действия могут привести к травме.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Судейская бригада включает: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судью;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судью;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арбитров, стоящих на линиях;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секретаря;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табло.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официальных судей имеет свое место на площадке, а также выполняет определенную функцию в процессе наблюдения за ошибками игроков.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860CD8-59F3-4023-9FC4-640CF4DE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6" t="14975" r="22897" b="13520"/>
          <a:stretch/>
        </p:blipFill>
        <p:spPr>
          <a:xfrm>
            <a:off x="6141636" y="1284443"/>
            <a:ext cx="5880378" cy="36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9699" y="0"/>
            <a:ext cx="10840913" cy="31241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796" y="1066800"/>
            <a:ext cx="10840914" cy="2057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64019"/>
            <a:ext cx="4493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27" y="177789"/>
            <a:ext cx="489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B7C13F-1A6E-46FA-8760-6ECEDE050352}"/>
              </a:ext>
            </a:extLst>
          </p:cNvPr>
          <p:cNvSpPr/>
          <p:nvPr/>
        </p:nvSpPr>
        <p:spPr>
          <a:xfrm>
            <a:off x="97528" y="2125026"/>
            <a:ext cx="63085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судья руководит процессом проведения игры. Помимо роли главного контролера за происходящим на площадке, он выступает в роли организатора. Перед соревнованием каждая команда подает заявку на участие и предоставляет список игроков. Приемом заявок, допуском игроков и отклонением каких-либо из спортсменов занимает главный рефери. Он же утверждает судейскую команду, подписывает протокол матча и проводит церемонию награждения.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спортивного секретаря – фиксация забитых голов, реферат (доклад) замен, ведение протокола. Выводом очков на табло и учетом тайм-аутов занимается оператор спортивного табло. Его тоже считают участником судейской бригады.</a:t>
            </a:r>
          </a:p>
          <a:p>
            <a:r>
              <a:rPr lang="ru-RU" dirty="0">
                <a:solidFill>
                  <a:srgbClr val="111518"/>
                </a:solidFill>
                <a:latin typeface="Noto Sans"/>
              </a:rPr>
              <a:t> </a:t>
            </a:r>
          </a:p>
          <a:p>
            <a:r>
              <a:rPr lang="ru-RU" dirty="0">
                <a:solidFill>
                  <a:srgbClr val="111518"/>
                </a:solidFill>
                <a:latin typeface="Noto Sans"/>
              </a:rPr>
              <a:t>  </a:t>
            </a:r>
            <a:endParaRPr lang="ru-RU" b="0" i="0" dirty="0">
              <a:solidFill>
                <a:srgbClr val="111518"/>
              </a:solidFill>
              <a:effectLst/>
              <a:latin typeface="Noto Sans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A1145AFE-48E0-4C5E-95EE-77AE81A0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346"/>
            <a:ext cx="6085601" cy="39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6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DC25FC-42F2-46A8-8F9F-61BBB710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F9A46D-7D49-4834-B49C-345AC1C8D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424B7AA-F0C8-4827-97BE-72B633C7C3A0}"/>
              </a:ext>
            </a:extLst>
          </p:cNvPr>
          <p:cNvSpPr/>
          <p:nvPr/>
        </p:nvSpPr>
        <p:spPr>
          <a:xfrm>
            <a:off x="5665365" y="7235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работы судейской бригады на площадке должен присутствовать специальный инвентарь.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на волейбольной площадке представлен следующим оборудованием: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судейская вышка – место главного судьи;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судьи-секретаря – стол для заполнения протоколов;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свистки – главный судейский инструмент. Сигнал свистка указывает на нарушение, замену, начало или остановку игры;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флажки – основной инвентарь рефери, стоящих на линиях. Подъем флага говорит о положение мяча на игровой площадке (например, сигнализирует о выходе мяча на линию);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табло – отображает текущий счет, наименование команд и состав, направление подачи, замены, тайм-ауты и их продолжительность.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935591B-B4DD-4780-B171-00BBC2AE6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6" t="38410" r="39242" b="22446"/>
          <a:stretch/>
        </p:blipFill>
        <p:spPr>
          <a:xfrm>
            <a:off x="353277" y="1333143"/>
            <a:ext cx="5312088" cy="35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8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4387D5-9926-47F9-913C-E893474A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3A97E7-F09F-410E-8165-A5E38860C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Смена сторон площадки.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оба предплечья: одно перед грудью, другое — за спиной; затем поменять позицию рук.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Перерыв (тайм-аут).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Ладонь одной руки над поднятыми вверх пальцами другой руки (в форме буквы Т). Затем одной рукой нужно указать в сторону команды, сделавшей запрос перерыва.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3DA8571-94B7-43AA-BBD3-90648BDC16CC}"/>
              </a:ext>
            </a:extLst>
          </p:cNvPr>
          <p:cNvSpPr/>
          <p:nvPr/>
        </p:nvSpPr>
        <p:spPr>
          <a:xfrm>
            <a:off x="665286" y="8430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Разрешение на подачу.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рукой, указывающее направление подачи.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E602A1F-9CA6-4133-A2DC-9D07D66753B5}"/>
              </a:ext>
            </a:extLst>
          </p:cNvPr>
          <p:cNvSpPr/>
          <p:nvPr/>
        </p:nvSpPr>
        <p:spPr>
          <a:xfrm>
            <a:off x="685800" y="22769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Подающая команда.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 вытянута в направлении подающей команды.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E65A725F-B079-4866-BBB3-67E406AB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053" y="2107839"/>
            <a:ext cx="3264786" cy="19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17F45-665A-4A39-9E8D-E452C60B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81" y="46358"/>
            <a:ext cx="2640242" cy="20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7CD96EC3-0354-4B69-BFF1-A4E11F4D7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26" y="1984383"/>
            <a:ext cx="2846557" cy="19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DA7B6455-B277-4EE8-A5E4-A0524993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63" y="-8549"/>
            <a:ext cx="2525589" cy="19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6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9_TF22736411" id="{45379569-D69F-44B0-9E1A-40191F4D853F}" vid="{41053B4F-2B0B-493D-B111-FBBE61B292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3E21D3-7788-4819-8437-C5C4B0C5D46D}">
  <ds:schemaRefs>
    <ds:schemaRef ds:uri="http://schemas.microsoft.com/sharepoint/v3"/>
    <ds:schemaRef ds:uri="http://purl.org/dc/elements/1.1/"/>
    <ds:schemaRef ds:uri="http://schemas.microsoft.com/office/2006/documentManagement/types"/>
    <ds:schemaRef ds:uri="6dc4bcd6-49db-4c07-9060-8acfc67cef9f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fb0879af-3eba-417a-a55a-ffe6dcd6ca7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0</TotalTime>
  <Words>1222</Words>
  <Application>Microsoft Office PowerPoint</Application>
  <PresentationFormat>Широкоэкранный</PresentationFormat>
  <Paragraphs>112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Corbel</vt:lpstr>
      <vt:lpstr>Noto Sans</vt:lpstr>
      <vt:lpstr>Times New Roman</vt:lpstr>
      <vt:lpstr>Ubuntu</vt:lpstr>
      <vt:lpstr>Небеса</vt:lpstr>
      <vt:lpstr> техника судейства игры в волейбол.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2023-01-18T19:44:30Z</dcterms:created>
  <dcterms:modified xsi:type="dcterms:W3CDTF">2025-01-23T04:49:33Z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