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0" r:id="rId3"/>
    <p:sldId id="256" r:id="rId4"/>
    <p:sldId id="262" r:id="rId5"/>
    <p:sldId id="281" r:id="rId6"/>
    <p:sldId id="266" r:id="rId7"/>
    <p:sldId id="268" r:id="rId8"/>
    <p:sldId id="277" r:id="rId9"/>
    <p:sldId id="286" r:id="rId10"/>
    <p:sldId id="285" r:id="rId11"/>
    <p:sldId id="282" r:id="rId12"/>
    <p:sldId id="284" r:id="rId13"/>
    <p:sldId id="270" r:id="rId14"/>
    <p:sldId id="265" r:id="rId15"/>
    <p:sldId id="264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9B3D-8C93-4753-AC4B-B24D213FE642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14B-11B8-4511-9437-50CC0B4D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9B3D-8C93-4753-AC4B-B24D213FE642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14B-11B8-4511-9437-50CC0B4D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9B3D-8C93-4753-AC4B-B24D213FE642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14B-11B8-4511-9437-50CC0B4D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9B3D-8C93-4753-AC4B-B24D213FE642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14B-11B8-4511-9437-50CC0B4D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9B3D-8C93-4753-AC4B-B24D213FE642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14B-11B8-4511-9437-50CC0B4D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9B3D-8C93-4753-AC4B-B24D213FE642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14B-11B8-4511-9437-50CC0B4D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9B3D-8C93-4753-AC4B-B24D213FE642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14B-11B8-4511-9437-50CC0B4D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9B3D-8C93-4753-AC4B-B24D213FE642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14B-11B8-4511-9437-50CC0B4D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9B3D-8C93-4753-AC4B-B24D213FE642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14B-11B8-4511-9437-50CC0B4D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9B3D-8C93-4753-AC4B-B24D213FE642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14B-11B8-4511-9437-50CC0B4D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9B3D-8C93-4753-AC4B-B24D213FE642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014B-11B8-4511-9437-50CC0B4D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9B3D-8C93-4753-AC4B-B24D213FE642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014B-11B8-4511-9437-50CC0B4D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.calameoassets.com/160929131958-2de7363f02180645192eb6b9feb5269c/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2"/>
            <a:ext cx="257291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02175" y="378529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Домашняя работа </a:t>
            </a:r>
          </a:p>
          <a:p>
            <a:r>
              <a:rPr lang="ru-RU" sz="3600" dirty="0" smtClean="0"/>
              <a:t>§ 2.2 (старый учебник) </a:t>
            </a:r>
          </a:p>
          <a:p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3074" name="Picture 2" descr="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29" y="2132855"/>
            <a:ext cx="6212060" cy="18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8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625" y="351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Выполни с помощью компьютера: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p.calameoassets.com/160929131958-2de7363f02180645192eb6b9feb5269c/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505" y="1052736"/>
            <a:ext cx="2065570" cy="300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itd1.mycdn.me/image?id=854771914871&amp;t=20&amp;plc=WEB&amp;tkn=*CoYWtuGIuNZeItjPL3-03Pn3p4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4892710"/>
            <a:ext cx="2981549" cy="1996122"/>
          </a:xfrm>
          <a:prstGeom prst="rect">
            <a:avLst/>
          </a:prstGeom>
          <a:noFill/>
        </p:spPr>
      </p:pic>
      <p:pic>
        <p:nvPicPr>
          <p:cNvPr id="25602" name="Picture 2" descr="http://svgimnazia1.grodno.by/sinica/Book_ABC/Book_ABC_pascal/olimp/Picture/image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2343" y="5404486"/>
            <a:ext cx="601182" cy="7391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6143643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1-2 балла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73166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Используя слова подсказки напишите программу на языке Паскаль к задаче.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1412776"/>
            <a:ext cx="62026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 набор в школьную </a:t>
            </a:r>
            <a:r>
              <a:rPr lang="ru-R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волейбольную </a:t>
            </a:r>
            <a:r>
              <a:rPr 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команду. Известен рост каждого из </a:t>
            </a:r>
            <a:r>
              <a:rPr lang="ru-RU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учеников, желающих попасть в эту команду. Составьте алгоритм подсчёта количества претендентов, имеющих шанс попасть в команду, если рост игрока команды должен быть не менее </a:t>
            </a:r>
            <a:r>
              <a:rPr lang="ru-R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см. Запишите на языке Паскаль программу. Считайте рост претендента в команду случайным числом из диапазона от </a:t>
            </a:r>
            <a:r>
              <a:rPr lang="ru-R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200 см, а число претендентов </a:t>
            </a:r>
            <a:r>
              <a:rPr lang="ru-RU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6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532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Практическая работа</a:t>
            </a:r>
          </a:p>
          <a:p>
            <a:pPr algn="ctr"/>
            <a:r>
              <a:rPr lang="ru-RU" sz="3600" dirty="0" smtClean="0"/>
              <a:t>(проверь правильность задачи)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11660" y="1412776"/>
            <a:ext cx="540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Program </a:t>
            </a:r>
            <a:r>
              <a:rPr lang="en-US" sz="2800" dirty="0"/>
              <a:t>zadacha_2;</a:t>
            </a:r>
          </a:p>
          <a:p>
            <a:r>
              <a:rPr lang="en-US" sz="2800" b="1" dirty="0" err="1"/>
              <a:t>Var</a:t>
            </a:r>
            <a:r>
              <a:rPr lang="en-US" sz="2800" b="1" dirty="0"/>
              <a:t> </a:t>
            </a:r>
            <a:r>
              <a:rPr lang="en-US" sz="2800" dirty="0"/>
              <a:t>A: </a:t>
            </a:r>
            <a:r>
              <a:rPr lang="en-US" sz="2800" b="1" dirty="0"/>
              <a:t>array</a:t>
            </a:r>
            <a:r>
              <a:rPr lang="en-US" sz="2800" dirty="0"/>
              <a:t>[1..30] </a:t>
            </a:r>
            <a:r>
              <a:rPr lang="en-US" sz="2800" b="1" dirty="0"/>
              <a:t>of </a:t>
            </a:r>
            <a:r>
              <a:rPr lang="en-US" sz="2800" dirty="0"/>
              <a:t>integer;</a:t>
            </a:r>
          </a:p>
          <a:p>
            <a:r>
              <a:rPr lang="en-US" sz="2800" dirty="0" err="1"/>
              <a:t>i,k:integer</a:t>
            </a:r>
            <a:r>
              <a:rPr lang="en-US" sz="2800" dirty="0"/>
              <a:t>;</a:t>
            </a:r>
          </a:p>
          <a:p>
            <a:r>
              <a:rPr lang="en-US" sz="2800" b="1" dirty="0"/>
              <a:t>begin</a:t>
            </a:r>
          </a:p>
          <a:p>
            <a:r>
              <a:rPr lang="pl-PL" sz="2800" b="1" dirty="0"/>
              <a:t>for </a:t>
            </a:r>
            <a:r>
              <a:rPr lang="pl-PL" sz="2800" dirty="0"/>
              <a:t>i:= 1 </a:t>
            </a:r>
            <a:r>
              <a:rPr lang="pl-PL" sz="2800" b="1" dirty="0"/>
              <a:t>to </a:t>
            </a:r>
            <a:r>
              <a:rPr lang="pl-PL" sz="2800" dirty="0"/>
              <a:t>30 </a:t>
            </a:r>
            <a:r>
              <a:rPr lang="pl-PL" sz="2800" b="1" dirty="0"/>
              <a:t>do</a:t>
            </a:r>
          </a:p>
          <a:p>
            <a:r>
              <a:rPr lang="en-US" sz="2800" dirty="0"/>
              <a:t>a[</a:t>
            </a:r>
            <a:r>
              <a:rPr lang="en-US" sz="2800" dirty="0" err="1"/>
              <a:t>i</a:t>
            </a:r>
            <a:r>
              <a:rPr lang="en-US" sz="2800" dirty="0"/>
              <a:t>]:= random(51)+150;</a:t>
            </a:r>
          </a:p>
          <a:p>
            <a:r>
              <a:rPr lang="en-US" sz="2800" dirty="0"/>
              <a:t>k:=0;</a:t>
            </a:r>
          </a:p>
          <a:p>
            <a:r>
              <a:rPr lang="pl-PL" sz="2800" b="1" dirty="0"/>
              <a:t>for </a:t>
            </a:r>
            <a:r>
              <a:rPr lang="pl-PL" sz="2800" dirty="0"/>
              <a:t>i:= 1 </a:t>
            </a:r>
            <a:r>
              <a:rPr lang="pl-PL" sz="2800" b="1" dirty="0"/>
              <a:t>to </a:t>
            </a:r>
            <a:r>
              <a:rPr lang="pl-PL" sz="2800" dirty="0"/>
              <a:t>30 </a:t>
            </a:r>
            <a:r>
              <a:rPr lang="pl-PL" sz="2800" b="1" dirty="0"/>
              <a:t>do</a:t>
            </a:r>
          </a:p>
          <a:p>
            <a:r>
              <a:rPr lang="en-US" sz="2800" b="1" dirty="0"/>
              <a:t>if </a:t>
            </a:r>
            <a:r>
              <a:rPr lang="en-US" sz="2800" dirty="0"/>
              <a:t>a[</a:t>
            </a:r>
            <a:r>
              <a:rPr lang="en-US" sz="2800" dirty="0" err="1"/>
              <a:t>i</a:t>
            </a:r>
            <a:r>
              <a:rPr lang="en-US" sz="2800" dirty="0"/>
              <a:t>]&gt;170 </a:t>
            </a:r>
            <a:r>
              <a:rPr lang="en-US" sz="2800" b="1" dirty="0"/>
              <a:t>then </a:t>
            </a:r>
            <a:r>
              <a:rPr lang="en-US" sz="2800" dirty="0"/>
              <a:t>k:=k+1;</a:t>
            </a:r>
          </a:p>
          <a:p>
            <a:r>
              <a:rPr lang="en-US" sz="2800" dirty="0" err="1"/>
              <a:t>writeln</a:t>
            </a:r>
            <a:r>
              <a:rPr lang="en-US" sz="2800" dirty="0"/>
              <a:t>(k);</a:t>
            </a:r>
          </a:p>
          <a:p>
            <a:r>
              <a:rPr lang="en-US" sz="2800" b="1" dirty="0"/>
              <a:t>end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21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0113" y="0"/>
            <a:ext cx="1008062" cy="692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0"/>
            <a:ext cx="4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 проверяет задание?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7"/>
            <a:ext cx="8064896" cy="139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25235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69269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Элементы содержания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00506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Требования к уровню подготовки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Стандартные алгоритмы обработки массивов: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92697"/>
            <a:ext cx="33843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Вычисление суммы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000" dirty="0" smtClean="0"/>
              <a:t>…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s:=0;</a:t>
            </a:r>
          </a:p>
          <a:p>
            <a:pPr marL="342900" indent="-342900"/>
            <a:r>
              <a:rPr lang="en-US" sz="2000" b="1" dirty="0" smtClean="0"/>
              <a:t>      For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:=1 to n do </a:t>
            </a:r>
          </a:p>
          <a:p>
            <a:pPr marL="342900" indent="-342900"/>
            <a:r>
              <a:rPr lang="en-US" sz="2000" b="1" dirty="0"/>
              <a:t> </a:t>
            </a:r>
            <a:r>
              <a:rPr lang="en-US" sz="2000" b="1" dirty="0" smtClean="0"/>
              <a:t>      s:=</a:t>
            </a:r>
            <a:r>
              <a:rPr lang="en-US" sz="2000" b="1" dirty="0" err="1" smtClean="0"/>
              <a:t>s+a</a:t>
            </a:r>
            <a:r>
              <a:rPr lang="en-US" sz="2000" b="1" dirty="0" smtClean="0"/>
              <a:t>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];</a:t>
            </a:r>
          </a:p>
          <a:p>
            <a:pPr marL="342900" indent="-342900"/>
            <a:r>
              <a:rPr lang="en-US" sz="2000" dirty="0"/>
              <a:t> </a:t>
            </a:r>
            <a:r>
              <a:rPr lang="en-US" sz="2000" dirty="0" smtClean="0"/>
              <a:t>     	 …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212976"/>
            <a:ext cx="33843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2.  </a:t>
            </a:r>
            <a:r>
              <a:rPr lang="ru-RU" b="1" dirty="0" smtClean="0"/>
              <a:t>Вычисление среднего значения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000" dirty="0" smtClean="0"/>
              <a:t>…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s:=0;</a:t>
            </a:r>
          </a:p>
          <a:p>
            <a:pPr marL="342900" indent="-342900"/>
            <a:r>
              <a:rPr lang="en-US" sz="2000" b="1" dirty="0" smtClean="0"/>
              <a:t>      For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:=1 to n do </a:t>
            </a:r>
          </a:p>
          <a:p>
            <a:pPr marL="342900" indent="-342900"/>
            <a:r>
              <a:rPr lang="en-US" sz="2000" b="1" dirty="0"/>
              <a:t> </a:t>
            </a:r>
            <a:r>
              <a:rPr lang="en-US" sz="2000" b="1" dirty="0" smtClean="0"/>
              <a:t>      s:=</a:t>
            </a:r>
            <a:r>
              <a:rPr lang="en-US" sz="2000" b="1" dirty="0" err="1" smtClean="0"/>
              <a:t>s+a</a:t>
            </a:r>
            <a:r>
              <a:rPr lang="en-US" sz="2000" b="1" dirty="0" smtClean="0"/>
              <a:t>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];</a:t>
            </a:r>
            <a:endParaRPr lang="ru-RU" sz="2000" b="1" dirty="0" smtClean="0"/>
          </a:p>
          <a:p>
            <a:pPr marL="342900" indent="-342900"/>
            <a:r>
              <a:rPr lang="ru-RU" sz="2000" b="1" dirty="0"/>
              <a:t> </a:t>
            </a:r>
            <a:r>
              <a:rPr lang="ru-RU" sz="2000" b="1" dirty="0" smtClean="0"/>
              <a:t>      </a:t>
            </a:r>
            <a:r>
              <a:rPr lang="en-US" sz="2000" b="1" dirty="0" smtClean="0"/>
              <a:t>s:=s/n;</a:t>
            </a:r>
          </a:p>
          <a:p>
            <a:pPr marL="342900" indent="-342900"/>
            <a:r>
              <a:rPr lang="en-US" sz="2000" dirty="0"/>
              <a:t> </a:t>
            </a:r>
            <a:r>
              <a:rPr lang="en-US" sz="2000" dirty="0" smtClean="0"/>
              <a:t>    		…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692696"/>
            <a:ext cx="42484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ru-RU" b="1" dirty="0" smtClean="0"/>
              <a:t>Подсчет количества элементов равных </a:t>
            </a:r>
            <a:r>
              <a:rPr lang="ru-RU" b="1" dirty="0"/>
              <a:t> </a:t>
            </a:r>
            <a:r>
              <a:rPr lang="ru-RU" b="1" dirty="0" smtClean="0"/>
              <a:t>заданному числу </a:t>
            </a:r>
            <a:r>
              <a:rPr lang="en-US" b="1" dirty="0" smtClean="0"/>
              <a:t>x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000" dirty="0" smtClean="0"/>
              <a:t>…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err="1" smtClean="0"/>
              <a:t>readln</a:t>
            </a:r>
            <a:r>
              <a:rPr lang="en-US" sz="2000" b="1" dirty="0" smtClean="0"/>
              <a:t>(x);</a:t>
            </a:r>
          </a:p>
          <a:p>
            <a:pPr marL="457200" indent="-457200"/>
            <a:r>
              <a:rPr lang="en-US" sz="2000" b="1" dirty="0" smtClean="0"/>
              <a:t>      k:=0;	</a:t>
            </a:r>
          </a:p>
          <a:p>
            <a:pPr marL="342900" indent="-342900"/>
            <a:r>
              <a:rPr lang="en-US" sz="2000" b="1" dirty="0" smtClean="0"/>
              <a:t>      For 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:=</a:t>
            </a:r>
            <a:r>
              <a:rPr lang="ru-RU" sz="2000" b="1" dirty="0" smtClean="0"/>
              <a:t>1</a:t>
            </a:r>
            <a:r>
              <a:rPr lang="en-US" sz="2000" b="1" dirty="0" smtClean="0"/>
              <a:t> to n do </a:t>
            </a:r>
          </a:p>
          <a:p>
            <a:pPr marL="342900" indent="-342900"/>
            <a:r>
              <a:rPr lang="en-US" sz="2000" b="1" dirty="0"/>
              <a:t> </a:t>
            </a:r>
            <a:r>
              <a:rPr lang="en-US" sz="2000" b="1" dirty="0" smtClean="0"/>
              <a:t>      if a[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]=x then k:=k+1 ;</a:t>
            </a:r>
          </a:p>
          <a:p>
            <a:pPr marL="342900" indent="-342900"/>
            <a:r>
              <a:rPr lang="en-US" sz="2000" dirty="0"/>
              <a:t> </a:t>
            </a:r>
            <a:r>
              <a:rPr lang="en-US" sz="2000" dirty="0" smtClean="0"/>
              <a:t>             …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3212976"/>
            <a:ext cx="41764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4. 	</a:t>
            </a:r>
            <a:r>
              <a:rPr lang="ru-RU" b="1" dirty="0" smtClean="0"/>
              <a:t> Подсчет количества элементов больших заданного числа </a:t>
            </a:r>
            <a:r>
              <a:rPr lang="en-US" b="1" dirty="0" smtClean="0"/>
              <a:t>x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…</a:t>
            </a:r>
            <a:br>
              <a:rPr lang="en-US" dirty="0" smtClean="0"/>
            </a:br>
            <a:r>
              <a:rPr lang="en-US" b="1" dirty="0" err="1" smtClean="0"/>
              <a:t>readln</a:t>
            </a:r>
            <a:r>
              <a:rPr lang="en-US" b="1" dirty="0" smtClean="0"/>
              <a:t>(x);</a:t>
            </a:r>
          </a:p>
          <a:p>
            <a:pPr marL="457200" indent="-457200"/>
            <a:r>
              <a:rPr lang="en-US" b="1" dirty="0" smtClean="0"/>
              <a:t>      k:=0;	</a:t>
            </a:r>
          </a:p>
          <a:p>
            <a:pPr marL="342900" indent="-342900"/>
            <a:r>
              <a:rPr lang="en-US" b="1" dirty="0" smtClean="0"/>
              <a:t>      For  </a:t>
            </a:r>
            <a:r>
              <a:rPr lang="en-US" b="1" dirty="0" err="1" smtClean="0"/>
              <a:t>i</a:t>
            </a:r>
            <a:r>
              <a:rPr lang="en-US" b="1" dirty="0" smtClean="0"/>
              <a:t>:=</a:t>
            </a:r>
            <a:r>
              <a:rPr lang="ru-RU" b="1" dirty="0" smtClean="0"/>
              <a:t>1</a:t>
            </a:r>
            <a:r>
              <a:rPr lang="en-US" b="1" dirty="0" smtClean="0"/>
              <a:t> to n do </a:t>
            </a:r>
          </a:p>
          <a:p>
            <a:pPr marL="342900" indent="-342900"/>
            <a:r>
              <a:rPr lang="en-US" b="1" dirty="0" smtClean="0"/>
              <a:t>       if a[</a:t>
            </a:r>
            <a:r>
              <a:rPr lang="en-US" b="1" dirty="0" err="1" smtClean="0"/>
              <a:t>i</a:t>
            </a:r>
            <a:r>
              <a:rPr lang="en-US" b="1" dirty="0" smtClean="0"/>
              <a:t>]&gt;x then k:=k+1 ;</a:t>
            </a:r>
          </a:p>
          <a:p>
            <a:pPr marL="342900" indent="-342900"/>
            <a:r>
              <a:rPr lang="en-US" dirty="0" smtClean="0"/>
              <a:t>              … 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66124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 этом понимать, что для подсчета меньших числа </a:t>
            </a:r>
            <a:r>
              <a:rPr lang="ru-RU" b="1" dirty="0" err="1" smtClean="0">
                <a:solidFill>
                  <a:srgbClr val="002060"/>
                </a:solidFill>
              </a:rPr>
              <a:t>х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достаточно поменять знак в условии </a:t>
            </a:r>
            <a:r>
              <a:rPr lang="en-US" b="1" dirty="0" smtClean="0">
                <a:solidFill>
                  <a:srgbClr val="002060"/>
                </a:solidFill>
              </a:rPr>
              <a:t>c &gt; </a:t>
            </a: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en-US" b="1" dirty="0" smtClean="0">
                <a:solidFill>
                  <a:srgbClr val="002060"/>
                </a:solidFill>
              </a:rPr>
              <a:t>&lt;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Приемы заполнения массивов.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92696"/>
            <a:ext cx="374441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</a:t>
            </a:r>
            <a:r>
              <a:rPr lang="ru-RU" b="1" dirty="0" smtClean="0">
                <a:solidFill>
                  <a:srgbClr val="C00000"/>
                </a:solidFill>
              </a:rPr>
              <a:t>Значения элементов постоянные величины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1" dirty="0"/>
              <a:t>Const</a:t>
            </a:r>
            <a:br>
              <a:rPr lang="en-US" sz="2000" b="1" dirty="0"/>
            </a:br>
            <a:r>
              <a:rPr lang="en-US" sz="2000" b="1" dirty="0"/>
              <a:t>b: array[1..10] of integer =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dirty="0" smtClean="0"/>
              <a:t>(</a:t>
            </a:r>
            <a:r>
              <a:rPr lang="en-US" sz="2000" b="1" dirty="0"/>
              <a:t>2, 4, 6, 8, 10, 12,14, 16, 18, 20);</a:t>
            </a:r>
            <a:br>
              <a:rPr lang="en-US" sz="2000" b="1" dirty="0"/>
            </a:br>
            <a:r>
              <a:rPr lang="en-US" sz="2000" b="1" dirty="0"/>
              <a:t>g: array[1..5] of char =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dirty="0" smtClean="0"/>
              <a:t>(</a:t>
            </a:r>
            <a:r>
              <a:rPr lang="en-US" sz="2000" b="1" dirty="0"/>
              <a:t>'a', 'b', 'c', 'd', 'e');</a:t>
            </a:r>
            <a:br>
              <a:rPr lang="en-US" sz="2000" b="1" dirty="0"/>
            </a:br>
            <a:r>
              <a:rPr lang="en-US" sz="2000" b="1" dirty="0" err="1"/>
              <a:t>Var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a: array[1..5] of integer;</a:t>
            </a:r>
            <a:br>
              <a:rPr lang="en-US" sz="2000" b="1" dirty="0"/>
            </a:br>
            <a:r>
              <a:rPr lang="en-US" sz="2000" b="1" dirty="0"/>
              <a:t>Begin</a:t>
            </a:r>
            <a:br>
              <a:rPr lang="en-US" sz="2000" b="1" dirty="0"/>
            </a:br>
            <a:r>
              <a:rPr lang="en-US" sz="2000" b="1" dirty="0"/>
              <a:t>a[1]:=6; a[2]:=23; a[3]:=14; a[4]:=56; a[5]:=34;</a:t>
            </a:r>
            <a:br>
              <a:rPr lang="en-US" sz="2000" b="1" dirty="0"/>
            </a:br>
            <a:r>
              <a:rPr lang="en-US" sz="2000" b="1" dirty="0">
                <a:solidFill>
                  <a:srgbClr val="002060"/>
                </a:solidFill>
              </a:rPr>
              <a:t>………………………..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……………………….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End.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692696"/>
            <a:ext cx="50040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ru-RU" b="1" dirty="0">
                <a:solidFill>
                  <a:srgbClr val="C00000"/>
                </a:solidFill>
              </a:rPr>
              <a:t>С клавиатуры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br>
              <a:rPr lang="en-US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  <a:p>
            <a:r>
              <a:rPr lang="en-US" sz="2000" b="1" dirty="0" err="1" smtClean="0"/>
              <a:t>Var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Mas</a:t>
            </a:r>
            <a:r>
              <a:rPr lang="en-US" sz="2000" b="1" dirty="0"/>
              <a:t>: array[1..100] of integer;</a:t>
            </a:r>
            <a:br>
              <a:rPr lang="en-US" sz="2000" b="1" dirty="0"/>
            </a:br>
            <a:r>
              <a:rPr lang="en-US" sz="2000" b="1" dirty="0" err="1"/>
              <a:t>i</a:t>
            </a:r>
            <a:r>
              <a:rPr lang="en-US" sz="2000" b="1" dirty="0"/>
              <a:t> : integer;</a:t>
            </a:r>
            <a:br>
              <a:rPr lang="en-US" sz="2000" b="1" dirty="0"/>
            </a:br>
            <a:r>
              <a:rPr lang="en-US" sz="2000" b="1" dirty="0"/>
              <a:t>Begin</a:t>
            </a:r>
            <a:br>
              <a:rPr lang="en-US" sz="2000" b="1" dirty="0"/>
            </a:br>
            <a:r>
              <a:rPr lang="en-US" sz="2000" b="1" dirty="0" err="1"/>
              <a:t>Writeln</a:t>
            </a:r>
            <a:r>
              <a:rPr lang="en-US" sz="2000" b="1" dirty="0"/>
              <a:t>('</a:t>
            </a:r>
            <a:r>
              <a:rPr lang="ru-RU" sz="2000" b="1" dirty="0"/>
              <a:t>введите размер массива</a:t>
            </a:r>
            <a:r>
              <a:rPr lang="en-US" sz="2000" b="1" dirty="0"/>
              <a:t>');</a:t>
            </a:r>
            <a:br>
              <a:rPr lang="en-US" sz="2000" b="1" dirty="0"/>
            </a:br>
            <a:r>
              <a:rPr lang="en-US" sz="2000" b="1" dirty="0" err="1"/>
              <a:t>Readln</a:t>
            </a:r>
            <a:r>
              <a:rPr lang="en-US" sz="2000" b="1" dirty="0"/>
              <a:t>(n); {</a:t>
            </a:r>
            <a:r>
              <a:rPr lang="ru-RU" sz="2000" b="1" dirty="0"/>
              <a:t>Количество элементов массива</a:t>
            </a:r>
            <a:r>
              <a:rPr lang="en-US" sz="2000" b="1" dirty="0"/>
              <a:t>}</a:t>
            </a:r>
            <a:br>
              <a:rPr lang="en-US" sz="2000" b="1" dirty="0"/>
            </a:br>
            <a:r>
              <a:rPr lang="en-US" sz="2000" b="1" dirty="0"/>
              <a:t>For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:=</a:t>
            </a:r>
            <a:r>
              <a:rPr lang="en-US" sz="2000" b="1" dirty="0"/>
              <a:t>1 to n do </a:t>
            </a:r>
            <a:br>
              <a:rPr lang="en-US" sz="2000" b="1" dirty="0"/>
            </a:br>
            <a:r>
              <a:rPr lang="en-US" sz="2000" b="1" dirty="0"/>
              <a:t>begin</a:t>
            </a:r>
            <a:br>
              <a:rPr lang="en-US" sz="2000" b="1" dirty="0"/>
            </a:br>
            <a:r>
              <a:rPr lang="en-US" sz="2000" b="1" dirty="0" err="1"/>
              <a:t>writeln</a:t>
            </a:r>
            <a:r>
              <a:rPr lang="en-US" sz="2000" b="1" dirty="0"/>
              <a:t>('</a:t>
            </a:r>
            <a:r>
              <a:rPr lang="ru-RU" sz="2000" b="1" dirty="0"/>
              <a:t>введите</a:t>
            </a:r>
            <a:r>
              <a:rPr lang="en-US" sz="2000" b="1" dirty="0"/>
              <a:t> </a:t>
            </a:r>
            <a:r>
              <a:rPr lang="en-US" sz="2000" b="1" dirty="0" smtClean="0"/>
              <a:t>',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/>
              <a:t>, ' -</a:t>
            </a:r>
            <a:r>
              <a:rPr lang="ru-RU" sz="2000" b="1" dirty="0" err="1"/>
              <a:t>й</a:t>
            </a:r>
            <a:r>
              <a:rPr lang="ru-RU" sz="2000" b="1" dirty="0"/>
              <a:t> элемент массива</a:t>
            </a:r>
            <a:r>
              <a:rPr lang="en-US" sz="2000" b="1" dirty="0"/>
              <a:t>');</a:t>
            </a:r>
            <a:br>
              <a:rPr lang="en-US" sz="2000" b="1" dirty="0"/>
            </a:br>
            <a:r>
              <a:rPr lang="en-US" sz="2000" b="1" dirty="0" err="1"/>
              <a:t>readln</a:t>
            </a:r>
            <a:r>
              <a:rPr lang="en-US" sz="2000" b="1" dirty="0"/>
              <a:t>(n);</a:t>
            </a:r>
            <a:br>
              <a:rPr lang="en-US" sz="2000" b="1" dirty="0"/>
            </a:br>
            <a:r>
              <a:rPr lang="en-US" sz="2000" b="1" dirty="0"/>
              <a:t>end;</a:t>
            </a:r>
            <a:br>
              <a:rPr lang="en-US" sz="2000" b="1" dirty="0"/>
            </a:br>
            <a:r>
              <a:rPr lang="en-US" sz="2000" b="1" dirty="0"/>
              <a:t>end.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453650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3. </a:t>
            </a:r>
            <a:r>
              <a:rPr lang="ru-RU" b="1" dirty="0">
                <a:solidFill>
                  <a:srgbClr val="C00000"/>
                </a:solidFill>
              </a:rPr>
              <a:t>С использованием датчика случайных чисел.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2000" b="1" dirty="0" err="1"/>
              <a:t>Var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Mas</a:t>
            </a:r>
            <a:r>
              <a:rPr lang="ru-RU" sz="2000" b="1" dirty="0"/>
              <a:t>: </a:t>
            </a:r>
            <a:r>
              <a:rPr lang="ru-RU" sz="2000" b="1" dirty="0" err="1"/>
              <a:t>array</a:t>
            </a:r>
            <a:r>
              <a:rPr lang="ru-RU" sz="2000" b="1" dirty="0"/>
              <a:t>[1..</a:t>
            </a:r>
            <a:r>
              <a:rPr lang="ru-RU" sz="2000" b="1" dirty="0" smtClean="0"/>
              <a:t>10] </a:t>
            </a:r>
            <a:r>
              <a:rPr lang="ru-RU" sz="2000" b="1" dirty="0" err="1"/>
              <a:t>of</a:t>
            </a:r>
            <a:r>
              <a:rPr lang="ru-RU" sz="2000" b="1" dirty="0"/>
              <a:t> </a:t>
            </a:r>
            <a:r>
              <a:rPr lang="ru-RU" sz="2000" b="1" dirty="0" err="1"/>
              <a:t>integer</a:t>
            </a:r>
            <a:r>
              <a:rPr lang="ru-RU" sz="2000" b="1" dirty="0"/>
              <a:t>;</a:t>
            </a:r>
            <a:br>
              <a:rPr lang="ru-RU" sz="2000" b="1" dirty="0"/>
            </a:br>
            <a:r>
              <a:rPr lang="en-US" sz="2000" b="1" dirty="0" err="1"/>
              <a:t>i</a:t>
            </a:r>
            <a:r>
              <a:rPr lang="en-US" sz="2000" b="1" dirty="0" err="1" smtClean="0"/>
              <a:t>,n</a:t>
            </a:r>
            <a:r>
              <a:rPr lang="ru-RU" sz="2000" b="1" dirty="0" smtClean="0"/>
              <a:t> </a:t>
            </a:r>
            <a:r>
              <a:rPr lang="ru-RU" sz="2000" b="1" dirty="0"/>
              <a:t>: </a:t>
            </a:r>
            <a:r>
              <a:rPr lang="ru-RU" sz="2000" b="1" dirty="0" err="1"/>
              <a:t>integer</a:t>
            </a:r>
            <a:r>
              <a:rPr lang="ru-RU" sz="2000" b="1" dirty="0"/>
              <a:t>;</a:t>
            </a:r>
            <a:br>
              <a:rPr lang="ru-RU" sz="2000" b="1" dirty="0"/>
            </a:br>
            <a:r>
              <a:rPr lang="ru-RU" sz="2000" b="1" dirty="0" err="1"/>
              <a:t>begin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randomize</a:t>
            </a:r>
            <a:r>
              <a:rPr lang="ru-RU" sz="2000" b="1" dirty="0"/>
              <a:t>; </a:t>
            </a:r>
            <a:r>
              <a:rPr lang="ru-RU" sz="2000" dirty="0"/>
              <a:t>{инициализация встроенного генератора случайных чисел} </a:t>
            </a:r>
            <a:br>
              <a:rPr lang="ru-RU" sz="2000" dirty="0"/>
            </a:br>
            <a:r>
              <a:rPr lang="ru-RU" sz="2000" b="1" dirty="0" err="1"/>
              <a:t>Writeln</a:t>
            </a:r>
            <a:r>
              <a:rPr lang="ru-RU" sz="2000" b="1" dirty="0"/>
              <a:t>('введите размер массива');</a:t>
            </a:r>
            <a:br>
              <a:rPr lang="ru-RU" sz="2000" b="1" dirty="0"/>
            </a:br>
            <a:r>
              <a:rPr lang="ru-RU" sz="2000" b="1" dirty="0" err="1"/>
              <a:t>Readln</a:t>
            </a:r>
            <a:r>
              <a:rPr lang="ru-RU" sz="2000" b="1" dirty="0"/>
              <a:t>(</a:t>
            </a:r>
            <a:r>
              <a:rPr lang="ru-RU" sz="2000" b="1" dirty="0" err="1"/>
              <a:t>n</a:t>
            </a:r>
            <a:r>
              <a:rPr lang="ru-RU" sz="2000" b="1" dirty="0"/>
              <a:t>); </a:t>
            </a:r>
            <a:br>
              <a:rPr lang="ru-RU" sz="2000" b="1" dirty="0"/>
            </a:br>
            <a:r>
              <a:rPr lang="ru-RU" sz="2000" b="1" dirty="0" err="1"/>
              <a:t>For</a:t>
            </a:r>
            <a:r>
              <a:rPr lang="ru-RU" sz="2000" b="1" dirty="0"/>
              <a:t> i:=1 </a:t>
            </a:r>
            <a:r>
              <a:rPr lang="ru-RU" sz="2000" b="1" dirty="0" err="1"/>
              <a:t>to</a:t>
            </a:r>
            <a:r>
              <a:rPr lang="ru-RU" sz="2000" b="1" dirty="0"/>
              <a:t> </a:t>
            </a:r>
            <a:r>
              <a:rPr lang="ru-RU" sz="2000" b="1" dirty="0" err="1"/>
              <a:t>n</a:t>
            </a:r>
            <a:r>
              <a:rPr lang="ru-RU" sz="2000" b="1" dirty="0"/>
              <a:t> </a:t>
            </a:r>
            <a:r>
              <a:rPr lang="ru-RU" sz="2000" b="1" dirty="0" err="1" smtClean="0"/>
              <a:t>do</a:t>
            </a:r>
            <a:r>
              <a:rPr lang="en-US" sz="2000" b="1" dirty="0" smtClean="0"/>
              <a:t>    </a:t>
            </a:r>
            <a:r>
              <a:rPr lang="ru-RU" sz="2000" b="1" dirty="0" err="1" smtClean="0"/>
              <a:t>begin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{элементы массива заполняются значениями из диапазона  от -5 до 5}</a:t>
            </a:r>
            <a:endParaRPr lang="en-US" sz="2000" dirty="0" smtClean="0"/>
          </a:p>
          <a:p>
            <a:r>
              <a:rPr lang="ru-RU" sz="2000" b="1" dirty="0" err="1" smtClean="0"/>
              <a:t>mas</a:t>
            </a:r>
            <a:r>
              <a:rPr lang="ru-RU" sz="2000" b="1" dirty="0" smtClean="0"/>
              <a:t>[</a:t>
            </a:r>
            <a:r>
              <a:rPr lang="ru-RU" sz="2000" b="1" dirty="0" err="1" smtClean="0"/>
              <a:t>i</a:t>
            </a:r>
            <a:r>
              <a:rPr lang="ru-RU" sz="2000" b="1" dirty="0"/>
              <a:t>]:=-</a:t>
            </a:r>
            <a:r>
              <a:rPr lang="ru-RU" sz="2000" b="1" dirty="0" smtClean="0"/>
              <a:t>5+random(11);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{вывод элементов массива}</a:t>
            </a:r>
            <a:endParaRPr lang="en-US" sz="2000" dirty="0" smtClean="0"/>
          </a:p>
          <a:p>
            <a:r>
              <a:rPr lang="ru-RU" sz="2000" b="1" dirty="0" err="1" smtClean="0"/>
              <a:t>write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mas</a:t>
            </a:r>
            <a:r>
              <a:rPr lang="ru-RU" sz="2000" b="1" dirty="0" smtClean="0"/>
              <a:t>[</a:t>
            </a:r>
            <a:r>
              <a:rPr lang="ru-RU" sz="2000" b="1" dirty="0" err="1" smtClean="0"/>
              <a:t>i</a:t>
            </a:r>
            <a:r>
              <a:rPr lang="ru-RU" sz="2000" b="1" dirty="0"/>
              <a:t>], ' '); </a:t>
            </a:r>
            <a:br>
              <a:rPr lang="ru-RU" sz="2000" b="1" dirty="0"/>
            </a:br>
            <a:r>
              <a:rPr lang="en-US" sz="2000" b="1" dirty="0" smtClean="0"/>
              <a:t>		</a:t>
            </a:r>
            <a:r>
              <a:rPr lang="ru-RU" sz="2000" b="1" dirty="0" err="1" smtClean="0"/>
              <a:t>end</a:t>
            </a:r>
            <a:r>
              <a:rPr lang="ru-RU" sz="2000" b="1" dirty="0"/>
              <a:t>;</a:t>
            </a:r>
            <a:br>
              <a:rPr lang="ru-RU" sz="2000" b="1" dirty="0"/>
            </a:br>
            <a:r>
              <a:rPr lang="ru-RU" sz="2000" b="1" dirty="0" err="1"/>
              <a:t>end</a:t>
            </a:r>
            <a:r>
              <a:rPr lang="ru-RU" sz="2000" b="1" dirty="0"/>
              <a:t>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188640"/>
            <a:ext cx="392392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4.</a:t>
            </a:r>
            <a:r>
              <a:rPr lang="ru-RU" b="1" dirty="0">
                <a:solidFill>
                  <a:srgbClr val="C00000"/>
                </a:solidFill>
              </a:rPr>
              <a:t>С помощью расчета по формулам. 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  <a:p>
            <a:r>
              <a:rPr lang="en-US" sz="2000" b="1" dirty="0" err="1"/>
              <a:t>V</a:t>
            </a:r>
            <a:r>
              <a:rPr lang="en-US" sz="2000" b="1" dirty="0" err="1" smtClean="0"/>
              <a:t>ar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y: array[1..</a:t>
            </a:r>
            <a:r>
              <a:rPr lang="en-US" sz="2000" b="1" dirty="0" smtClean="0"/>
              <a:t>10] </a:t>
            </a:r>
            <a:r>
              <a:rPr lang="en-US" sz="2000" b="1" dirty="0"/>
              <a:t>of real;</a:t>
            </a:r>
            <a:br>
              <a:rPr lang="en-US" sz="2000" b="1" dirty="0"/>
            </a:br>
            <a:r>
              <a:rPr lang="en-US" sz="2000" b="1" dirty="0" err="1" smtClean="0"/>
              <a:t>i</a:t>
            </a:r>
            <a:r>
              <a:rPr lang="en-US" sz="2000" b="1" dirty="0" smtClean="0"/>
              <a:t>, </a:t>
            </a:r>
            <a:r>
              <a:rPr lang="en-US" sz="2000" b="1" dirty="0"/>
              <a:t>n: integer;</a:t>
            </a:r>
            <a:br>
              <a:rPr lang="en-US" sz="2000" b="1" dirty="0"/>
            </a:br>
            <a:r>
              <a:rPr lang="en-US" sz="2000" b="1" dirty="0"/>
              <a:t>begin</a:t>
            </a:r>
            <a:br>
              <a:rPr lang="en-US" sz="2000" b="1" dirty="0"/>
            </a:br>
            <a:r>
              <a:rPr lang="en-US" sz="2000" b="1" dirty="0" err="1"/>
              <a:t>Writeln</a:t>
            </a:r>
            <a:r>
              <a:rPr lang="en-US" sz="2000" b="1" dirty="0"/>
              <a:t>('</a:t>
            </a:r>
            <a:r>
              <a:rPr lang="ru-RU" sz="2000" b="1" dirty="0"/>
              <a:t>введите размерность массива</a:t>
            </a:r>
            <a:r>
              <a:rPr lang="en-US" sz="2000" b="1" dirty="0"/>
              <a:t>');</a:t>
            </a:r>
            <a:br>
              <a:rPr lang="en-US" sz="2000" b="1" dirty="0"/>
            </a:br>
            <a:r>
              <a:rPr lang="en-US" sz="2000" b="1" dirty="0" err="1"/>
              <a:t>Readln</a:t>
            </a:r>
            <a:r>
              <a:rPr lang="en-US" sz="2000" b="1" dirty="0"/>
              <a:t>(n); </a:t>
            </a:r>
            <a:br>
              <a:rPr lang="en-US" sz="2000" b="1" dirty="0"/>
            </a:br>
            <a:r>
              <a:rPr lang="en-US" sz="2000" b="1" dirty="0"/>
              <a:t>For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:=</a:t>
            </a:r>
            <a:r>
              <a:rPr lang="en-US" sz="2000" b="1" dirty="0"/>
              <a:t>1 to n do</a:t>
            </a:r>
            <a:br>
              <a:rPr lang="en-US" sz="2000" b="1" dirty="0"/>
            </a:br>
            <a:r>
              <a:rPr lang="en-US" sz="2000" b="1" dirty="0"/>
              <a:t>begin</a:t>
            </a:r>
            <a:br>
              <a:rPr lang="en-US" sz="2000" b="1" dirty="0"/>
            </a:br>
            <a:r>
              <a:rPr lang="en-US" sz="2000" b="1" dirty="0" smtClean="0"/>
              <a:t>y[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]:=(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*i-3)/(i+2</a:t>
            </a:r>
            <a:r>
              <a:rPr lang="en-US" sz="2000" b="1" dirty="0"/>
              <a:t>);{</a:t>
            </a:r>
            <a:r>
              <a:rPr lang="ru-RU" sz="2000" b="1" dirty="0"/>
              <a:t>формула</a:t>
            </a:r>
            <a:r>
              <a:rPr lang="en-US" sz="2000" b="1" dirty="0"/>
              <a:t>}</a:t>
            </a:r>
            <a:br>
              <a:rPr lang="en-US" sz="2000" b="1" dirty="0"/>
            </a:br>
            <a:r>
              <a:rPr lang="en-US" sz="2000" b="1" dirty="0" err="1" smtClean="0"/>
              <a:t>writeln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,' </a:t>
            </a:r>
            <a:r>
              <a:rPr lang="en-US" sz="2000" b="1" dirty="0"/>
              <a:t>',</a:t>
            </a:r>
            <a:r>
              <a:rPr lang="en-US" sz="2000" b="1" dirty="0" smtClean="0"/>
              <a:t>y[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]) </a:t>
            </a:r>
            <a:r>
              <a:rPr lang="en-US" sz="2000" b="1" dirty="0"/>
              <a:t>;</a:t>
            </a:r>
            <a:br>
              <a:rPr lang="en-US" sz="2000" b="1" dirty="0"/>
            </a:br>
            <a:r>
              <a:rPr lang="en-US" sz="2000" b="1" dirty="0"/>
              <a:t>end;</a:t>
            </a:r>
            <a:br>
              <a:rPr lang="en-US" sz="2000" b="1" dirty="0"/>
            </a:br>
            <a:r>
              <a:rPr lang="en-US" sz="2000" b="1" dirty="0"/>
              <a:t>end. </a:t>
            </a:r>
            <a:endParaRPr lang="ru-RU" sz="2000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0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Стандартные алгоритмы обработки массивов: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92697"/>
            <a:ext cx="33843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5. 	</a:t>
            </a:r>
            <a:r>
              <a:rPr lang="ru-RU" b="1" dirty="0" smtClean="0"/>
              <a:t>Подсчет количества отрицательных элементов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000" dirty="0" smtClean="0"/>
              <a:t>…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k</a:t>
            </a:r>
            <a:r>
              <a:rPr lang="en-US" sz="2000" b="1" dirty="0" smtClean="0"/>
              <a:t>:=0;</a:t>
            </a:r>
          </a:p>
          <a:p>
            <a:pPr marL="342900" indent="-342900"/>
            <a:r>
              <a:rPr lang="en-US" sz="2000" b="1" dirty="0" smtClean="0"/>
              <a:t>      For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:=1 to n do </a:t>
            </a:r>
          </a:p>
          <a:p>
            <a:pPr marL="342900" indent="-342900"/>
            <a:r>
              <a:rPr lang="en-US" sz="2000" b="1" dirty="0" smtClean="0"/>
              <a:t>	If a[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]&lt;0 then k:=k+1;</a:t>
            </a:r>
          </a:p>
          <a:p>
            <a:pPr marL="342900" indent="-342900"/>
            <a:r>
              <a:rPr lang="en-US" sz="2000" b="1" dirty="0"/>
              <a:t> </a:t>
            </a:r>
            <a:r>
              <a:rPr lang="en-US" sz="2000" b="1" dirty="0" smtClean="0"/>
              <a:t>     	 …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692696"/>
            <a:ext cx="41044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7.   </a:t>
            </a:r>
            <a:r>
              <a:rPr lang="ru-RU" b="1" dirty="0" smtClean="0"/>
              <a:t>Подсчет количества неотрицательных элементов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/>
              <a:t> …</a:t>
            </a:r>
            <a:br>
              <a:rPr lang="en-US" sz="2000" dirty="0" smtClean="0"/>
            </a:br>
            <a:r>
              <a:rPr lang="en-US" sz="2000" b="1" dirty="0" smtClean="0"/>
              <a:t>k:=0;</a:t>
            </a:r>
          </a:p>
          <a:p>
            <a:pPr marL="342900" indent="-342900"/>
            <a:r>
              <a:rPr lang="en-US" sz="2000" b="1" dirty="0" smtClean="0"/>
              <a:t>      For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:=1 to n do </a:t>
            </a:r>
          </a:p>
          <a:p>
            <a:pPr marL="342900" indent="-342900"/>
            <a:r>
              <a:rPr lang="en-US" sz="2000" b="1" dirty="0" smtClean="0"/>
              <a:t>	If a[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]&gt;</a:t>
            </a:r>
            <a:r>
              <a:rPr lang="ru-RU" sz="2000" b="1" dirty="0" smtClean="0"/>
              <a:t>=</a:t>
            </a:r>
            <a:r>
              <a:rPr lang="en-US" sz="2000" b="1" dirty="0" smtClean="0"/>
              <a:t>0 then k:=k+1;</a:t>
            </a:r>
          </a:p>
          <a:p>
            <a:pPr marL="342900" indent="-342900"/>
            <a:r>
              <a:rPr lang="en-US" sz="2000" b="1" dirty="0" smtClean="0"/>
              <a:t>      	 … 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284984"/>
            <a:ext cx="33843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/>
              <a:t>6</a:t>
            </a:r>
            <a:r>
              <a:rPr lang="en-US" b="1" dirty="0" smtClean="0"/>
              <a:t>. 	</a:t>
            </a:r>
            <a:r>
              <a:rPr lang="ru-RU" b="1" dirty="0" smtClean="0"/>
              <a:t>Подсчет количества положительных элементов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000" dirty="0" smtClean="0"/>
              <a:t>…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k</a:t>
            </a:r>
            <a:r>
              <a:rPr lang="en-US" sz="2000" b="1" dirty="0" smtClean="0"/>
              <a:t>:=0;</a:t>
            </a:r>
          </a:p>
          <a:p>
            <a:pPr marL="342900" indent="-342900"/>
            <a:r>
              <a:rPr lang="en-US" sz="2000" b="1" dirty="0" smtClean="0"/>
              <a:t>      For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:=1 to n do </a:t>
            </a:r>
          </a:p>
          <a:p>
            <a:pPr marL="342900" indent="-342900"/>
            <a:r>
              <a:rPr lang="en-US" sz="2000" b="1" dirty="0" smtClean="0"/>
              <a:t>	If a[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</a:t>
            </a:r>
            <a:r>
              <a:rPr lang="en-US" sz="2000" b="1" dirty="0"/>
              <a:t>&gt;</a:t>
            </a:r>
            <a:r>
              <a:rPr lang="en-US" sz="2000" b="1" dirty="0" smtClean="0"/>
              <a:t>0 then k:=k+1;</a:t>
            </a:r>
          </a:p>
          <a:p>
            <a:pPr marL="342900" indent="-342900"/>
            <a:r>
              <a:rPr lang="en-US" sz="2000" dirty="0"/>
              <a:t> </a:t>
            </a:r>
            <a:r>
              <a:rPr lang="en-US" sz="2000" dirty="0" smtClean="0"/>
              <a:t>     	 …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3284984"/>
            <a:ext cx="41044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8.   </a:t>
            </a:r>
            <a:r>
              <a:rPr lang="ru-RU" b="1" dirty="0" smtClean="0"/>
              <a:t>Подсчет количества  не превосходящих нуля элементов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/>
              <a:t> …</a:t>
            </a:r>
            <a:br>
              <a:rPr lang="en-US" sz="2000" dirty="0" smtClean="0"/>
            </a:br>
            <a:r>
              <a:rPr lang="en-US" sz="2000" b="1" dirty="0" smtClean="0"/>
              <a:t>k:=0;</a:t>
            </a:r>
          </a:p>
          <a:p>
            <a:pPr marL="342900" indent="-342900"/>
            <a:r>
              <a:rPr lang="en-US" sz="2000" b="1" dirty="0" smtClean="0"/>
              <a:t>      For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:=1 to n do </a:t>
            </a:r>
          </a:p>
          <a:p>
            <a:pPr marL="342900" indent="-342900"/>
            <a:r>
              <a:rPr lang="en-US" sz="2000" b="1" dirty="0" smtClean="0"/>
              <a:t>	If a[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</a:t>
            </a:r>
            <a:r>
              <a:rPr lang="en-US" sz="2000" b="1" dirty="0"/>
              <a:t>&lt;</a:t>
            </a:r>
            <a:r>
              <a:rPr lang="ru-RU" sz="2000" b="1" dirty="0" smtClean="0"/>
              <a:t>=</a:t>
            </a:r>
            <a:r>
              <a:rPr lang="en-US" sz="2000" b="1" dirty="0" smtClean="0"/>
              <a:t>0 then k:=k+1;</a:t>
            </a:r>
          </a:p>
          <a:p>
            <a:pPr marL="342900" indent="-342900"/>
            <a:r>
              <a:rPr lang="en-US" sz="2000" dirty="0" smtClean="0"/>
              <a:t>      	 … 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80920" cy="26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 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в школьную баскетбольную команду. Известен рост каждого из </a:t>
            </a:r>
            <a:r>
              <a:rPr lang="ru-RU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учеников, желающих попасть в эту команду. Составьте алгоритм подсчёта количества претендентов, имеющих шанс попасть в команду, если рост игрока команды должен быть не менее 170 см. Запишите на языке Паскаль программу. Считайте рост претендента в команду случайным числом из диапазона от </a:t>
            </a:r>
            <a:r>
              <a:rPr lang="ru-R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sz="2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см, а число претендентов </a:t>
            </a:r>
            <a:r>
              <a:rPr lang="ru-RU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  <a:r>
              <a:rPr lang="ru-R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00417" y="2703016"/>
            <a:ext cx="39480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zadacha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array[1..50] of integer; 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i,k:integer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i:= 1 to 50 do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]:= random(51)+150;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k:=0;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i:= 1 to 50 do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]&gt;170 then k:=k+1;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writeln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9" y="2687159"/>
            <a:ext cx="3408960" cy="41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0965" y="2765178"/>
            <a:ext cx="3903507" cy="3982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8004" y="2765178"/>
            <a:ext cx="3903507" cy="3982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640960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Алгоритмы обработки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массивов данных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720413">
            <a:off x="4383075" y="3173351"/>
            <a:ext cx="5100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 </a:t>
            </a:r>
            <a:r>
              <a:rPr lang="en-US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:=1 to n do </a:t>
            </a:r>
            <a:b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begin</a:t>
            </a:r>
            <a:b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writeln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('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введите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',</a:t>
            </a:r>
            <a:r>
              <a:rPr lang="en-US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' -</a:t>
            </a:r>
            <a:r>
              <a:rPr lang="ru-RU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элемент массива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');</a:t>
            </a:r>
            <a:b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readln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(n);</a:t>
            </a:r>
            <a:b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end;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013176"/>
            <a:ext cx="25922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12"/>
          <p:cNvGraphicFramePr>
            <a:graphicFrameLocks noGrp="1"/>
          </p:cNvGraphicFramePr>
          <p:nvPr/>
        </p:nvGraphicFramePr>
        <p:xfrm>
          <a:off x="179512" y="2204864"/>
          <a:ext cx="8769350" cy="914400"/>
        </p:xfrm>
        <a:graphic>
          <a:graphicData uri="http://schemas.openxmlformats.org/drawingml/2006/table">
            <a:tbl>
              <a:tblPr/>
              <a:tblGrid>
                <a:gridCol w="1489075"/>
                <a:gridCol w="588962"/>
                <a:gridCol w="574675"/>
                <a:gridCol w="587375"/>
                <a:gridCol w="561975"/>
                <a:gridCol w="587375"/>
                <a:gridCol w="574675"/>
                <a:gridCol w="549275"/>
                <a:gridCol w="587375"/>
                <a:gridCol w="561975"/>
                <a:gridCol w="679450"/>
                <a:gridCol w="679450"/>
                <a:gridCol w="74771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Месяц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[ 1..12 ]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[1]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[2]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[3]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[4]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[5]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[6]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[7]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[8]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[9]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[10]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[11]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[12]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Температура 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Подготовка к ОГЭ по информатике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ogatyr.club/uploads/posts/2023-03/1678479968_bogatyr-club-p-chelovechek-s-ukazkoi-foni-krasiv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8697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-1"/>
            <a:ext cx="5868144" cy="677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2575" y="54028"/>
            <a:ext cx="5868144" cy="677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5260" y="25802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Проанализируйте данную задачу.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Что необходимо знать для решения данной задачи?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260" y="1691798"/>
            <a:ext cx="30963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Что такое массив ?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Как объявлен массив?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Какие переменные и какого «типа» используются в данной задачи?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 Какой используется цикл?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Какое условие поставлено в данной задачи?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Что </a:t>
            </a:r>
            <a:r>
              <a:rPr lang="ru-RU" sz="2000" dirty="0" smtClean="0"/>
              <a:t>надо </a:t>
            </a:r>
            <a:r>
              <a:rPr lang="ru-RU" sz="2000" dirty="0" smtClean="0"/>
              <a:t>найти в данной задачи?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83826" y="628540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644088" y="188640"/>
            <a:ext cx="7488832" cy="65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229" y="692696"/>
            <a:ext cx="1979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Проанализируйте данную </a:t>
            </a:r>
            <a:r>
              <a:rPr lang="ru-RU" b="1" dirty="0" smtClean="0">
                <a:solidFill>
                  <a:srgbClr val="FF0000"/>
                </a:solidFill>
              </a:rPr>
              <a:t>задачу самостоятельно, сделав запись в тетрадь.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98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Анализ задачи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В задаче используется массив</a:t>
            </a: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2. Значения массива задаются  с помощью оператора </a:t>
            </a:r>
            <a:r>
              <a:rPr lang="ru-RU" sz="2000" b="1" dirty="0" smtClean="0">
                <a:solidFill>
                  <a:srgbClr val="002060"/>
                </a:solidFill>
              </a:rPr>
              <a:t>присваивания (постоянные </a:t>
            </a:r>
            <a:r>
              <a:rPr lang="ru-RU" sz="2000" b="1" dirty="0">
                <a:solidFill>
                  <a:srgbClr val="002060"/>
                </a:solidFill>
              </a:rPr>
              <a:t>величины)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9695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Обработка массива производится в соответствии с  алгоритмом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013176"/>
            <a:ext cx="6141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4. В конце осуществляется вывод результата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17232"/>
            <a:ext cx="598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5</a:t>
            </a:r>
            <a:r>
              <a:rPr lang="en-US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>
                <a:solidFill>
                  <a:srgbClr val="002060"/>
                </a:solidFill>
              </a:rPr>
              <a:t>Нужно определить значение величины </a:t>
            </a:r>
            <a:r>
              <a:rPr lang="en-US" sz="2000" b="1" dirty="0" smtClean="0">
                <a:solidFill>
                  <a:srgbClr val="002060"/>
                </a:solidFill>
              </a:rPr>
              <a:t>m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2060848"/>
          <a:ext cx="5256581" cy="792088"/>
        </p:xfrm>
        <a:graphic>
          <a:graphicData uri="http://schemas.openxmlformats.org/drawingml/2006/table">
            <a:tbl>
              <a:tblPr/>
              <a:tblGrid>
                <a:gridCol w="750941"/>
                <a:gridCol w="450564"/>
                <a:gridCol w="450564"/>
                <a:gridCol w="450564"/>
                <a:gridCol w="450564"/>
                <a:gridCol w="450564"/>
                <a:gridCol w="450564"/>
                <a:gridCol w="450564"/>
                <a:gridCol w="450564"/>
                <a:gridCol w="450564"/>
                <a:gridCol w="450564"/>
              </a:tblGrid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Black"/>
                          <a:ea typeface="Calibri"/>
                          <a:cs typeface="Times New Roman"/>
                        </a:rPr>
                        <a:t>K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Black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Arial Black"/>
                          <a:ea typeface="Calibri"/>
                          <a:cs typeface="Times New Roman"/>
                        </a:rPr>
                        <a:t>Dat</a:t>
                      </a:r>
                      <a:r>
                        <a:rPr lang="en-US" sz="1100" dirty="0">
                          <a:latin typeface="Arial Black"/>
                          <a:ea typeface="Calibri"/>
                          <a:cs typeface="Times New Roman"/>
                        </a:rPr>
                        <a:t>[k]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Black"/>
                          <a:ea typeface="Calibri"/>
                          <a:cs typeface="Times New Roman"/>
                        </a:rPr>
                        <a:t>41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Black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724128" y="836712"/>
            <a:ext cx="349846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24128" y="1052736"/>
            <a:ext cx="3419872" cy="36004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1628800"/>
            <a:ext cx="3419872" cy="129614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4437112"/>
            <a:ext cx="1584176" cy="28803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924944"/>
            <a:ext cx="3419872" cy="151216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043608" y="3717031"/>
            <a:ext cx="1944216" cy="125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372200" y="548680"/>
            <a:ext cx="2376264" cy="152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332657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Продолжим анализ</a:t>
            </a:r>
            <a:endParaRPr lang="en-US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052736"/>
          <a:ext cx="5256581" cy="792088"/>
        </p:xfrm>
        <a:graphic>
          <a:graphicData uri="http://schemas.openxmlformats.org/drawingml/2006/table">
            <a:tbl>
              <a:tblPr/>
              <a:tblGrid>
                <a:gridCol w="750941"/>
                <a:gridCol w="450564"/>
                <a:gridCol w="450564"/>
                <a:gridCol w="450564"/>
                <a:gridCol w="450564"/>
                <a:gridCol w="450564"/>
                <a:gridCol w="450564"/>
                <a:gridCol w="450564"/>
                <a:gridCol w="450564"/>
                <a:gridCol w="450564"/>
                <a:gridCol w="450564"/>
              </a:tblGrid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Black"/>
                          <a:ea typeface="Calibri"/>
                          <a:cs typeface="Times New Roman"/>
                        </a:rPr>
                        <a:t>K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Black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Black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Arial Black"/>
                          <a:ea typeface="Calibri"/>
                          <a:cs typeface="Times New Roman"/>
                        </a:rPr>
                        <a:t>Dat</a:t>
                      </a:r>
                      <a:r>
                        <a:rPr lang="en-US" sz="1100" dirty="0">
                          <a:latin typeface="Arial Black"/>
                          <a:ea typeface="Calibri"/>
                          <a:cs typeface="Times New Roman"/>
                        </a:rPr>
                        <a:t>[k]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Black"/>
                          <a:ea typeface="Calibri"/>
                          <a:cs typeface="Times New Roman"/>
                        </a:rPr>
                        <a:t>41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Black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Black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 Black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06084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Все элементы массива – положительные числа.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49289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Следовательно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алгоритм ищет наибольшее значение среди элементов массива.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84984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ответ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14096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41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84" y="216840"/>
            <a:ext cx="8496944" cy="636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816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609</Words>
  <Application>Microsoft Office PowerPoint</Application>
  <PresentationFormat>Экран (4:3)</PresentationFormat>
  <Paragraphs>183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Алгоритмы обработки массивов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Выполни с помощью компьютера: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Я</cp:lastModifiedBy>
  <cp:revision>54</cp:revision>
  <dcterms:created xsi:type="dcterms:W3CDTF">2016-01-16T11:35:53Z</dcterms:created>
  <dcterms:modified xsi:type="dcterms:W3CDTF">2024-01-15T14:04:02Z</dcterms:modified>
</cp:coreProperties>
</file>