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0" r:id="rId4"/>
    <p:sldId id="271" r:id="rId5"/>
    <p:sldId id="277" r:id="rId6"/>
    <p:sldId id="278" r:id="rId7"/>
    <p:sldId id="272" r:id="rId8"/>
    <p:sldId id="274" r:id="rId9"/>
    <p:sldId id="279" r:id="rId10"/>
    <p:sldId id="280" r:id="rId11"/>
    <p:sldId id="275" r:id="rId12"/>
    <p:sldId id="276" r:id="rId13"/>
    <p:sldId id="266" r:id="rId14"/>
    <p:sldId id="259" r:id="rId15"/>
    <p:sldId id="262" r:id="rId16"/>
    <p:sldId id="267" r:id="rId17"/>
    <p:sldId id="268" r:id="rId18"/>
    <p:sldId id="26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1A51AB-D394-4AC1-A092-6DE98C7F88A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6485F78-8812-4076-A357-CF20BCF89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411760" y="1196752"/>
            <a:ext cx="6032993" cy="1918821"/>
          </a:xfrm>
        </p:spPr>
        <p:txBody>
          <a:bodyPr/>
          <a:lstStyle/>
          <a:p>
            <a:r>
              <a:rPr lang="ru-RU" sz="2400" dirty="0" smtClean="0"/>
              <a:t>Конспект урока литературы в 8 классе на тему «Лев </a:t>
            </a:r>
            <a:r>
              <a:rPr lang="ru-RU" sz="2400" dirty="0" smtClean="0"/>
              <a:t>Николаевич </a:t>
            </a:r>
            <a:r>
              <a:rPr lang="ru-RU" sz="2400" dirty="0" smtClean="0"/>
              <a:t>Толстой. «</a:t>
            </a:r>
            <a:r>
              <a:rPr lang="ru-RU" sz="2400" dirty="0"/>
              <a:t>Отрочество» -</a:t>
            </a:r>
            <a:br>
              <a:rPr lang="ru-RU" sz="2400" dirty="0"/>
            </a:br>
            <a:r>
              <a:rPr lang="ru-RU" sz="2400" dirty="0"/>
              <a:t>автобиографическая повесть Толстого.</a:t>
            </a:r>
            <a:br>
              <a:rPr lang="ru-RU" sz="2400" dirty="0"/>
            </a:br>
            <a:r>
              <a:rPr lang="ru-RU" sz="2400" dirty="0"/>
              <a:t>Предмет изображения. Новаторство.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1. Здравствуйте, ребята. Начинаем урок. Откройте  тетради, запишите число, тему урока.</a:t>
            </a:r>
          </a:p>
          <a:p>
            <a:r>
              <a:rPr lang="ru-RU" sz="2400" dirty="0" smtClean="0"/>
              <a:t>2. Изучите цели урока, познакомьтесь с презентацией.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710000" cy="20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8493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643470"/>
          </a:xfrm>
        </p:spPr>
        <p:txBody>
          <a:bodyPr>
            <a:noAutofit/>
          </a:bodyPr>
          <a:lstStyle/>
          <a:p>
            <a:r>
              <a:rPr lang="ru-RU" sz="2800" dirty="0" smtClean="0"/>
              <a:t>Герой впервые сознательно полностью отдает себе отчет в том, что существует на свете сила, которая разделяет людей, делает их чужими друг другу. </a:t>
            </a:r>
          </a:p>
          <a:p>
            <a:endParaRPr lang="ru-RU" sz="2800" dirty="0" smtClean="0"/>
          </a:p>
          <a:p>
            <a:r>
              <a:rPr lang="ru-RU" sz="2800" dirty="0" smtClean="0"/>
              <a:t>Тема одиночества человека возникает на первых страницах повести и, нарастая, проходит почти сквозь все произведение. </a:t>
            </a:r>
            <a:r>
              <a:rPr lang="ru-RU" sz="2800" u="sng" dirty="0" smtClean="0"/>
              <a:t>Причина – переворот в сознании героя, открывшего несовершенство человеческих отношений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«Новый взгляд»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5171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Восприятие природы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283" y="428604"/>
            <a:ext cx="4594386" cy="614366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Все меняется. Меняется и восприятие природы. Для детства характерно самозабвенное слияние с природой. </a:t>
            </a:r>
            <a:r>
              <a:rPr lang="ru-RU" u="sng" dirty="0"/>
              <a:t>В отроческие годы возрастает умение видеть и различать</a:t>
            </a:r>
            <a:r>
              <a:rPr lang="ru-RU" dirty="0"/>
              <a:t>. И ветер и дождь, и молния и гром, и звуки и запахи врываются в душу, «блестящий, обмытый кузов кареты… спины лошадей, шлеи, вожжи, шины колес – все мокро и блестит…». Все привлекательно, все захватывает внимание, все радостно для юного сердца: «…осиновая роща, поросшая ореховым и </a:t>
            </a:r>
            <a:r>
              <a:rPr lang="ru-RU" dirty="0" err="1"/>
              <a:t>черемушным</a:t>
            </a:r>
            <a:r>
              <a:rPr lang="ru-RU" dirty="0"/>
              <a:t> подседом, как бы в избытке </a:t>
            </a:r>
            <a:r>
              <a:rPr lang="ru-RU" dirty="0" err="1"/>
              <a:t>счастия</a:t>
            </a:r>
            <a:r>
              <a:rPr lang="ru-RU" dirty="0"/>
              <a:t> стоит, не шелохнется и медленно роняет с своих обмытых ветвей светлые капли дождя…»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45024"/>
            <a:ext cx="3696000" cy="27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873" y="701470"/>
            <a:ext cx="3132000" cy="219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8510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Отрочество – трудное время…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3" y="357166"/>
            <a:ext cx="4572031" cy="62151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Отрочество – трудное время, полное смятения неустановившихся нравственных понятий, </a:t>
            </a:r>
            <a:r>
              <a:rPr lang="ru-RU" dirty="0" smtClean="0"/>
              <a:t> </a:t>
            </a:r>
            <a:r>
              <a:rPr lang="ru-RU" dirty="0"/>
              <a:t>влечений, сумбурных мыслей. «Мне невольно хочется пробежать скорее пустыню отрочества…» «Пустыню отрочества», – это выражение, которое </a:t>
            </a:r>
            <a:r>
              <a:rPr lang="ru-RU" dirty="0" smtClean="0"/>
              <a:t>заставляет </a:t>
            </a:r>
            <a:r>
              <a:rPr lang="ru-RU" dirty="0"/>
              <a:t>задуматься; каждый подросток </a:t>
            </a:r>
            <a:r>
              <a:rPr lang="ru-RU" dirty="0" smtClean="0"/>
              <a:t> </a:t>
            </a:r>
            <a:r>
              <a:rPr lang="ru-RU" dirty="0"/>
              <a:t>пересекает эту «пустыню», и слишком часто вместо помощи и понимания встречает только </a:t>
            </a:r>
            <a:r>
              <a:rPr lang="ru-RU" dirty="0" smtClean="0"/>
              <a:t> </a:t>
            </a:r>
            <a:r>
              <a:rPr lang="ru-RU" dirty="0"/>
              <a:t>окрики и требование повиноваться, которые </a:t>
            </a:r>
            <a:r>
              <a:rPr lang="ru-RU" dirty="0" smtClean="0"/>
              <a:t>обособляют  </a:t>
            </a:r>
            <a:r>
              <a:rPr lang="ru-RU" dirty="0"/>
              <a:t>его.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91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645024"/>
            <a:ext cx="3569672" cy="24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7592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Новаторство Толстого: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0" y="1928802"/>
            <a:ext cx="4489704" cy="4714908"/>
          </a:xfrm>
        </p:spPr>
        <p:txBody>
          <a:bodyPr>
            <a:normAutofit/>
          </a:bodyPr>
          <a:lstStyle/>
          <a:p>
            <a:r>
              <a:rPr lang="ru-RU" dirty="0"/>
              <a:t>Ю</a:t>
            </a:r>
            <a:r>
              <a:rPr lang="ru-RU" dirty="0" smtClean="0"/>
              <a:t>ный </a:t>
            </a:r>
            <a:r>
              <a:rPr lang="ru-RU" dirty="0"/>
              <a:t>герой трилогии Николенька Иртеньев (лицо отчасти автобиографическое), и другие действующие лица — дети, подростки, взрослые — изображаются во всей своей внутренней подвижности, изменчивости, во взаимодействии разнообразных и даже взаимоисключающих свойств.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48880"/>
            <a:ext cx="4047527" cy="30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1186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Главная цель Толстого: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2000240"/>
            <a:ext cx="4857752" cy="485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Главной целью Л. Н. Толстого становится показ </a:t>
            </a:r>
            <a:r>
              <a:rPr lang="ru-RU" u="sng" dirty="0"/>
              <a:t>развития человека как личности в пору его детства, отрочества и юности</a:t>
            </a:r>
            <a:r>
              <a:rPr lang="ru-RU" dirty="0"/>
              <a:t>, то есть в те периоды жизни, когда человек наиболее полно ощущает себя в мире, свою нерасторжимость с ним, и затем, когда начинается отделение себя от мира и осмысление окружающей его среды. 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92896"/>
            <a:ext cx="3487680" cy="30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8491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14282" y="2285992"/>
            <a:ext cx="8786873" cy="4572008"/>
          </a:xfrm>
        </p:spPr>
        <p:txBody>
          <a:bodyPr>
            <a:normAutofit/>
          </a:bodyPr>
          <a:lstStyle/>
          <a:p>
            <a:r>
              <a:rPr lang="ru-RU" sz="2800" dirty="0"/>
              <a:t>Свет и тепло семейной жизни, поэзия счастливого детства бережно воссоздаются художником. Но тут же возникают и острые социальные мотивы: </a:t>
            </a:r>
            <a:r>
              <a:rPr lang="ru-RU" sz="2800" dirty="0" smtClean="0"/>
              <a:t>неприглядные </a:t>
            </a:r>
            <a:r>
              <a:rPr lang="ru-RU" sz="2800" dirty="0"/>
              <a:t>стороны помещичьего и аристократически-светского бытия рисуются отчетливо и без прикрас. Николенька Иртеньев стал первым в ряду толстовских </a:t>
            </a:r>
            <a:r>
              <a:rPr lang="ru-RU" sz="2800" dirty="0" smtClean="0"/>
              <a:t>героев-правдоискателей</a:t>
            </a:r>
            <a:r>
              <a:rPr lang="ru-RU" sz="2800" dirty="0"/>
              <a:t>, с детства отравленных злом и фальшью барских нравов.</a:t>
            </a: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жизни: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00"/>
            <a:ext cx="2304000" cy="15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40339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героя: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2000240"/>
            <a:ext cx="5286380" cy="457203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Однако важно то, что в трилогии фактически два главных героя: Николенька Иртеньев и взрослый человек, вспоминающий свое детство, отрочество, юность. Сопоставление взглядов ребенка и взрослого индивида всегда было объектом интересов </a:t>
            </a:r>
            <a:r>
              <a:rPr lang="ru-RU" dirty="0" smtClean="0"/>
              <a:t>писателя.  Толстой </a:t>
            </a:r>
            <a:r>
              <a:rPr lang="ru-RU" dirty="0"/>
              <a:t>писал </a:t>
            </a:r>
            <a:r>
              <a:rPr lang="ru-RU" dirty="0" smtClean="0"/>
              <a:t>обо </a:t>
            </a:r>
            <a:r>
              <a:rPr lang="ru-RU" dirty="0"/>
              <a:t>всем, что в данный момент его волновало, а значит, в трилогии должно было найтись место для анализа русской жизни вообще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0" y="3463925"/>
            <a:ext cx="3090240" cy="31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5088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0" y="214290"/>
            <a:ext cx="4929190" cy="664371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Каждая глава содержит в себе определенную мысль, эпизод из жизни человека. Поэтому и построение внутри глав подчинено внутреннему развитию, передаче состояния героя. </a:t>
            </a:r>
            <a:r>
              <a:rPr lang="ru-RU" dirty="0" smtClean="0"/>
              <a:t> </a:t>
            </a:r>
            <a:r>
              <a:rPr lang="ru-RU" dirty="0"/>
              <a:t>Своих </a:t>
            </a:r>
            <a:r>
              <a:rPr lang="ru-RU" dirty="0" smtClean="0"/>
              <a:t>героев </a:t>
            </a:r>
            <a:r>
              <a:rPr lang="ru-RU" dirty="0"/>
              <a:t>Л. Н. Толстой показывает </a:t>
            </a:r>
            <a:r>
              <a:rPr lang="ru-RU" dirty="0" smtClean="0"/>
              <a:t>в </a:t>
            </a:r>
            <a:r>
              <a:rPr lang="ru-RU" dirty="0"/>
              <a:t>тех обстоятельствах, где их личность может проявиться наиболее ярко. Герой трилогии оказывается перед лицом смерти, и тут все условности уже не имеют значения. </a:t>
            </a:r>
            <a:r>
              <a:rPr lang="ru-RU" u="sng" dirty="0"/>
              <a:t>Показываются взаимоотношения героя с простыми людьми, то есть человек как бы проверяется "народностью". 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996952"/>
            <a:ext cx="3534240" cy="26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4360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2000240"/>
            <a:ext cx="8159032" cy="4697426"/>
          </a:xfrm>
        </p:spPr>
        <p:txBody>
          <a:bodyPr>
            <a:noAutofit/>
          </a:bodyPr>
          <a:lstStyle/>
          <a:p>
            <a:r>
              <a:rPr lang="ru-RU" sz="3200" dirty="0"/>
              <a:t>Книги о детстве и юности создавались и до Толстого. Но Толстой первым внес в историю становления человеческой личности тему острой внутренней борьбы, нравственного самоконтроля. Его мастерство как художника сказалось и в том, что прекрасные порывы Николеньки даны с явственным оттенком иронии.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642918"/>
            <a:ext cx="7756263" cy="1054250"/>
          </a:xfrm>
        </p:spPr>
        <p:txBody>
          <a:bodyPr/>
          <a:lstStyle/>
          <a:p>
            <a:r>
              <a:rPr lang="ru-RU" dirty="0" smtClean="0"/>
              <a:t>Мастерство Толстого: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46" y="-285776"/>
            <a:ext cx="2589120" cy="22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3561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Познакомить с историей создания трилогии.</a:t>
            </a:r>
          </a:p>
          <a:p>
            <a:r>
              <a:rPr lang="ru-RU" dirty="0" smtClean="0"/>
              <a:t>Познакомить с предметом изображения и главной мыслью произведения </a:t>
            </a:r>
            <a:r>
              <a:rPr lang="ru-RU" dirty="0" err="1" smtClean="0"/>
              <a:t>Л.Н.Толстого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Показать, как меняется взгляд ребенка на мир по </a:t>
            </a:r>
            <a:r>
              <a:rPr lang="ru-RU" smtClean="0"/>
              <a:t>мере его </a:t>
            </a:r>
            <a:r>
              <a:rPr lang="ru-RU" dirty="0" smtClean="0"/>
              <a:t>взросления.</a:t>
            </a:r>
          </a:p>
          <a:p>
            <a:r>
              <a:rPr lang="ru-RU" dirty="0" smtClean="0"/>
              <a:t>Доказать, что произведение Толстого новаторское.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pic>
        <p:nvPicPr>
          <p:cNvPr id="1026" name="Picture 2" descr="C:\Users\user\Desktop\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7430"/>
            <a:ext cx="2267280" cy="24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6646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Л.Н. Толстой </a:t>
            </a:r>
            <a:r>
              <a:rPr lang="ru-RU" smtClean="0"/>
              <a:t>о трилогии: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214282" y="1928802"/>
            <a:ext cx="4275422" cy="41885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«Когда я писал «Детство», то мне казалось, что до меня никто еще так не почувствовал и не изобразил всю прелесть и поэзию детства</a:t>
            </a:r>
            <a:r>
              <a:rPr lang="ru-RU" dirty="0" smtClean="0"/>
              <a:t>»,– </a:t>
            </a:r>
            <a:r>
              <a:rPr lang="ru-RU" dirty="0"/>
              <a:t>эти слова, сказанные Л. Н. Толстым через пятьдесят шесть лет после окончания повести и за два года до смерти, показывают, чем именно это произведение было дорого его крайне взыскательному автору.</a:t>
            </a:r>
          </a:p>
          <a:p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2780928"/>
            <a:ext cx="3852000" cy="28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6777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2844" y="1928802"/>
            <a:ext cx="8786873" cy="4500593"/>
          </a:xfrm>
        </p:spPr>
        <p:txBody>
          <a:bodyPr>
            <a:normAutofit/>
          </a:bodyPr>
          <a:lstStyle/>
          <a:p>
            <a:r>
              <a:rPr lang="ru-RU" sz="3600" dirty="0"/>
              <a:t>«Четыре эпохи развития» – детство, отрочество, юность и молодость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endParaRPr lang="ru-RU" sz="3600" dirty="0"/>
          </a:p>
          <a:p>
            <a:r>
              <a:rPr lang="ru-RU" sz="3600" dirty="0"/>
              <a:t>«В детстве – теплота и верность </a:t>
            </a:r>
            <a:r>
              <a:rPr lang="ru-RU" sz="3600" dirty="0" smtClean="0"/>
              <a:t>чувства, пора бездумно-любящая (каждый любит всех и все любят его);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Толстой хотел показать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7396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2844" y="1928802"/>
            <a:ext cx="8786873" cy="450059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</a:t>
            </a:r>
            <a:r>
              <a:rPr lang="ru-RU" sz="3600" dirty="0"/>
              <a:t>отрочестве – </a:t>
            </a:r>
            <a:r>
              <a:rPr lang="ru-RU" sz="3600" dirty="0" smtClean="0"/>
              <a:t>пробуждение самосознания, вера в то, что в мире царствует любовь и справедливость; скептицизм</a:t>
            </a:r>
            <a:r>
              <a:rPr lang="ru-RU" sz="3600" dirty="0"/>
              <a:t>, сладострастие, самоуверенность, неопытность и (начало тщеславия) </a:t>
            </a:r>
            <a:r>
              <a:rPr lang="ru-RU" sz="3600" dirty="0" smtClean="0"/>
              <a:t>гордость </a:t>
            </a:r>
            <a:endParaRPr lang="ru-RU" sz="36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Толстой хотел показать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7396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2000240"/>
            <a:ext cx="9358346" cy="4500593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</a:t>
            </a:r>
            <a:r>
              <a:rPr lang="ru-RU" sz="3200" dirty="0"/>
              <a:t>юности – </a:t>
            </a:r>
            <a:r>
              <a:rPr lang="ru-RU" sz="3200" dirty="0" smtClean="0"/>
              <a:t>возникновение избирательного чувства дружбы и любви, мечты об идеальных планах собственной жизни; красота </a:t>
            </a:r>
            <a:r>
              <a:rPr lang="ru-RU" sz="3200" dirty="0"/>
              <a:t>чувств, развитие тщеславия и неуверенность в самом себе; </a:t>
            </a:r>
            <a:endParaRPr lang="ru-RU" sz="3200" dirty="0" smtClean="0"/>
          </a:p>
          <a:p>
            <a:r>
              <a:rPr lang="ru-RU" sz="3200" dirty="0" smtClean="0"/>
              <a:t>в </a:t>
            </a:r>
            <a:r>
              <a:rPr lang="ru-RU" sz="3200" dirty="0"/>
              <a:t>молодости – </a:t>
            </a:r>
            <a:r>
              <a:rPr lang="ru-RU" sz="3200" dirty="0" smtClean="0"/>
              <a:t>начало реализации выработанного мировоззрения;  </a:t>
            </a:r>
            <a:r>
              <a:rPr lang="ru-RU" sz="3200" dirty="0"/>
              <a:t>место гордости и тщеславия занимает самолюбие, </a:t>
            </a:r>
            <a:r>
              <a:rPr lang="ru-RU" sz="3200" dirty="0" smtClean="0"/>
              <a:t>знание </a:t>
            </a:r>
            <a:r>
              <a:rPr lang="ru-RU" sz="3200" dirty="0"/>
              <a:t>своей цены и назначения, многосторонность, откровенность»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Толстой хотел показать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7396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282" y="2248347"/>
            <a:ext cx="8929717" cy="38778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2800" dirty="0"/>
              <a:t>«Чувство любви к богу и к ближним сильно в детстве; в отрочестве чувства эти заглушаются сладострастием, самонадеянностью и тщеславием; в юности – гордостью и склонностью к </a:t>
            </a:r>
            <a:r>
              <a:rPr lang="ru-RU" sz="2800" dirty="0" smtClean="0"/>
              <a:t>умствованию…»</a:t>
            </a:r>
          </a:p>
          <a:p>
            <a:pPr>
              <a:buNone/>
            </a:pPr>
            <a:endParaRPr lang="ru-RU" sz="2800" dirty="0"/>
          </a:p>
          <a:p>
            <a:r>
              <a:rPr lang="ru-RU" sz="2800" dirty="0" smtClean="0"/>
              <a:t>В </a:t>
            </a:r>
            <a:r>
              <a:rPr lang="ru-RU" sz="2800" dirty="0"/>
              <a:t>начале второй части резко обозначен перелом от ясности детства к </a:t>
            </a:r>
            <a:r>
              <a:rPr lang="ru-RU" sz="2800" dirty="0" err="1"/>
              <a:t>проблемности</a:t>
            </a:r>
            <a:r>
              <a:rPr lang="ru-RU" sz="2800" dirty="0"/>
              <a:t> отроческих лет.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Толстой обозначил главную мысль произведения:</a:t>
            </a:r>
            <a:endParaRPr lang="ru-RU" dirty="0"/>
          </a:p>
        </p:txBody>
      </p:sp>
      <p:pic>
        <p:nvPicPr>
          <p:cNvPr id="2050" name="Picture 2" descr="C:\Users\user\Desktop\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18288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1520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8596" y="2071678"/>
            <a:ext cx="8572559" cy="478632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Где находится кульминационная точка главы «Новый взгляд»? Что и почему поразило Николеньку в словах Катеньки?</a:t>
            </a:r>
            <a:endParaRPr lang="ru-RU" sz="3200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Выразительное </a:t>
            </a:r>
            <a:r>
              <a:rPr lang="ru-RU" u="sng" dirty="0" smtClean="0"/>
              <a:t>чтение</a:t>
            </a:r>
            <a:r>
              <a:rPr lang="ru-RU" dirty="0" smtClean="0"/>
              <a:t> от слов «Мысль переходит в убеждение только одним известным путем» и до конца главы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«Новый взгляд»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5171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643470"/>
          </a:xfrm>
        </p:spPr>
        <p:txBody>
          <a:bodyPr>
            <a:noAutofit/>
          </a:bodyPr>
          <a:lstStyle/>
          <a:p>
            <a:r>
              <a:rPr lang="ru-RU" dirty="0"/>
              <a:t>С</a:t>
            </a:r>
            <a:r>
              <a:rPr lang="ru-RU" dirty="0" smtClean="0"/>
              <a:t>овесть </a:t>
            </a:r>
            <a:r>
              <a:rPr lang="ru-RU" dirty="0"/>
              <a:t>подростка начинает тревожить социальное неравенство, как источник дурного, несправедливого, лежащего в самых основах быта. И с этого нового взгляда, непредвиденного в первоначальных планах, начинается новый период – отрочество.</a:t>
            </a:r>
          </a:p>
          <a:p>
            <a:r>
              <a:rPr lang="ru-RU" dirty="0" smtClean="0"/>
              <a:t>«</a:t>
            </a:r>
            <a:r>
              <a:rPr lang="ru-RU" dirty="0"/>
              <a:t>Случалось ли вам, читатель, в известную пору жизни вдруг замечать, что ваш взгляд на вещи совершенно изменяется, как будто все предметы, которые вы видели до тех пор, вдруг повернулись к вам другой, неизвестной еще стороной?» Так поразили Николеньку слова Катеньки: «Вы богаты…, а мы бедные – у маменьки ничего нет».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«Новый взгляд»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5171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153</TotalTime>
  <Words>887</Words>
  <Application>Microsoft Office PowerPoint</Application>
  <PresentationFormat>Экран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Твердый переплет</vt:lpstr>
      <vt:lpstr>Конспект урока литературы в 8 классе на тему «Лев Николаевич Толстой. «Отрочество» - автобиографическая повесть Толстого. Предмет изображения. Новаторство. </vt:lpstr>
      <vt:lpstr>Цели урока:</vt:lpstr>
      <vt:lpstr>Л.Н. Толстой о трилогии:</vt:lpstr>
      <vt:lpstr>Толстой хотел показать</vt:lpstr>
      <vt:lpstr>Толстой хотел показать</vt:lpstr>
      <vt:lpstr>Толстой хотел показать</vt:lpstr>
      <vt:lpstr>Толстой обозначил главную мысль произведения:</vt:lpstr>
      <vt:lpstr>Глава «Новый взгляд»</vt:lpstr>
      <vt:lpstr>Глава «Новый взгляд»</vt:lpstr>
      <vt:lpstr>Глава «Новый взгляд»</vt:lpstr>
      <vt:lpstr>Восприятие природы</vt:lpstr>
      <vt:lpstr>Отрочество – трудное время…</vt:lpstr>
      <vt:lpstr>Новаторство Толстого:</vt:lpstr>
      <vt:lpstr>Главная цель Толстого:</vt:lpstr>
      <vt:lpstr>Анализ жизни:</vt:lpstr>
      <vt:lpstr>Два героя:</vt:lpstr>
      <vt:lpstr>Презентация PowerPoint</vt:lpstr>
      <vt:lpstr>Мастерство Толстого: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49</cp:revision>
  <dcterms:created xsi:type="dcterms:W3CDTF">2015-01-29T11:55:41Z</dcterms:created>
  <dcterms:modified xsi:type="dcterms:W3CDTF">2025-01-22T07:02:52Z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489308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