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3" r:id="rId5"/>
    <p:sldId id="264" r:id="rId6"/>
    <p:sldId id="265" r:id="rId7"/>
    <p:sldId id="266"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pic>
        <p:nvPicPr>
          <p:cNvPr id="2050" name="Picture 2" descr="http://bereznaschool.inf.ua/images/images/rules.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86726" y="188641"/>
            <a:ext cx="2622730" cy="25202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08.01.2025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08.01.2025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08.01.2025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08.01.2025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08.01.2025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08.01.2025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
        <p:nvSpPr>
          <p:cNvPr id="7" name="Прямоугольник с двумя скругленными противолежащими углами 6"/>
          <p:cNvSpPr/>
          <p:nvPr userDrawn="1"/>
        </p:nvSpPr>
        <p:spPr>
          <a:xfrm>
            <a:off x="323528" y="260648"/>
            <a:ext cx="8496944" cy="5904656"/>
          </a:xfrm>
          <a:prstGeom prst="round2Diag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6" name="Picture 2" descr="http://uapryal.com.ua/wp-content/uploads/2017/10/book-and-fountain-pen.pn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rot="885179" flipH="1">
            <a:off x="-82233" y="4256174"/>
            <a:ext cx="3562078" cy="264792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130425"/>
            <a:ext cx="7846640" cy="2090663"/>
          </a:xfrm>
        </p:spPr>
        <p:txBody>
          <a:bodyPr>
            <a:normAutofit fontScale="90000"/>
          </a:bodyPr>
          <a:lstStyle/>
          <a:p>
            <a:r>
              <a:rPr lang="ru-RU" b="1" dirty="0"/>
              <a:t>Предложения простые и сложные. Сложные предложения с бессоюзной и союзной связью</a:t>
            </a:r>
            <a:endParaRPr lang="ru-RU" b="1" dirty="0"/>
          </a:p>
        </p:txBody>
      </p:sp>
      <p:sp>
        <p:nvSpPr>
          <p:cNvPr id="3" name="Подзаголовок 2"/>
          <p:cNvSpPr>
            <a:spLocks noGrp="1"/>
          </p:cNvSpPr>
          <p:nvPr>
            <p:ph type="subTitle" idx="1"/>
          </p:nvPr>
        </p:nvSpPr>
        <p:spPr>
          <a:xfrm>
            <a:off x="1403648" y="4437112"/>
            <a:ext cx="6400800" cy="1752600"/>
          </a:xfrm>
        </p:spPr>
        <p:txBody>
          <a:bodyPr>
            <a:normAutofit/>
          </a:bodyPr>
          <a:lstStyle/>
          <a:p>
            <a:r>
              <a:rPr lang="ru-RU" sz="2000" dirty="0" smtClean="0">
                <a:solidFill>
                  <a:srgbClr val="660066"/>
                </a:solidFill>
                <a:latin typeface="Monotype Corsiva" pitchFamily="66" charset="0"/>
                <a:cs typeface="Arial" charset="0"/>
              </a:rPr>
              <a:t>5 класс</a:t>
            </a:r>
            <a:endParaRPr lang="ru-RU" sz="2000" dirty="0" smtClean="0">
              <a:solidFill>
                <a:srgbClr val="660066"/>
              </a:solidFill>
              <a:latin typeface="Monotype Corsiva" pitchFamily="66" charset="0"/>
              <a:cs typeface="Arial" charset="0"/>
            </a:endParaRPr>
          </a:p>
        </p:txBody>
      </p:sp>
    </p:spTree>
    <p:extLst>
      <p:ext uri="{BB962C8B-B14F-4D97-AF65-F5344CB8AC3E}">
        <p14:creationId xmlns:p14="http://schemas.microsoft.com/office/powerpoint/2010/main" val="321909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74638"/>
            <a:ext cx="7931224" cy="130026"/>
          </a:xfrm>
        </p:spPr>
        <p:txBody>
          <a:bodyPr>
            <a:normAutofit fontScale="90000"/>
          </a:bodyPr>
          <a:lstStyle/>
          <a:p>
            <a:endParaRPr lang="ru-RU" dirty="0"/>
          </a:p>
        </p:txBody>
      </p:sp>
      <p:sp>
        <p:nvSpPr>
          <p:cNvPr id="3" name="Объект 2"/>
          <p:cNvSpPr>
            <a:spLocks noGrp="1"/>
          </p:cNvSpPr>
          <p:nvPr>
            <p:ph idx="1"/>
          </p:nvPr>
        </p:nvSpPr>
        <p:spPr>
          <a:xfrm>
            <a:off x="755576" y="548681"/>
            <a:ext cx="8352928" cy="5760640"/>
          </a:xfrm>
        </p:spPr>
        <p:txBody>
          <a:bodyPr>
            <a:normAutofit/>
          </a:bodyPr>
          <a:lstStyle/>
          <a:p>
            <a:r>
              <a:rPr lang="ru-RU" sz="2800" dirty="0" smtClean="0"/>
              <a:t>Предложения, состоящие из нескольких простых, называются </a:t>
            </a:r>
            <a:r>
              <a:rPr lang="ru-RU" sz="2800" b="1" dirty="0" smtClean="0"/>
              <a:t>сложными.</a:t>
            </a:r>
          </a:p>
          <a:p>
            <a:pPr marL="514350" indent="-514350">
              <a:buAutoNum type="arabicPeriod"/>
            </a:pPr>
            <a:r>
              <a:rPr lang="ru-RU" sz="2800" b="1" dirty="0" smtClean="0">
                <a:solidFill>
                  <a:srgbClr val="FF0000"/>
                </a:solidFill>
              </a:rPr>
              <a:t>Катятся</a:t>
            </a:r>
            <a:r>
              <a:rPr lang="ru-RU" sz="2800" b="1" dirty="0" smtClean="0"/>
              <a:t> </a:t>
            </a:r>
            <a:r>
              <a:rPr lang="ru-RU" sz="2800" b="1" u="sng" dirty="0" smtClean="0"/>
              <a:t>ядра</a:t>
            </a:r>
            <a:r>
              <a:rPr lang="ru-RU" sz="2800" b="1" dirty="0" smtClean="0"/>
              <a:t>; </a:t>
            </a:r>
            <a:r>
              <a:rPr lang="ru-RU" sz="2800" b="1" dirty="0" smtClean="0">
                <a:solidFill>
                  <a:srgbClr val="FF0000"/>
                </a:solidFill>
              </a:rPr>
              <a:t>свищут</a:t>
            </a:r>
            <a:r>
              <a:rPr lang="ru-RU" sz="2800" b="1" dirty="0" smtClean="0"/>
              <a:t> </a:t>
            </a:r>
            <a:r>
              <a:rPr lang="ru-RU" sz="2800" b="1" u="sng" dirty="0" smtClean="0"/>
              <a:t>пули</a:t>
            </a:r>
            <a:r>
              <a:rPr lang="ru-RU" sz="2800" b="1" dirty="0" smtClean="0"/>
              <a:t>, </a:t>
            </a:r>
            <a:r>
              <a:rPr lang="ru-RU" sz="2800" b="1" dirty="0" smtClean="0">
                <a:solidFill>
                  <a:srgbClr val="FF0000"/>
                </a:solidFill>
              </a:rPr>
              <a:t>нависли</a:t>
            </a:r>
            <a:r>
              <a:rPr lang="ru-RU" sz="2800" b="1" dirty="0" smtClean="0"/>
              <a:t> хладные </a:t>
            </a:r>
            <a:r>
              <a:rPr lang="ru-RU" sz="2800" b="1" u="sng" dirty="0" smtClean="0"/>
              <a:t>штыки</a:t>
            </a:r>
            <a:r>
              <a:rPr lang="ru-RU" sz="2800" b="1" dirty="0" smtClean="0"/>
              <a:t>.</a:t>
            </a:r>
          </a:p>
          <a:p>
            <a:pPr marL="514350" indent="-514350">
              <a:buAutoNum type="arabicPeriod"/>
            </a:pPr>
            <a:r>
              <a:rPr lang="ru-RU" sz="2800" b="1" dirty="0" smtClean="0">
                <a:solidFill>
                  <a:srgbClr val="FF0000"/>
                </a:solidFill>
              </a:rPr>
              <a:t>Блеснула</a:t>
            </a:r>
            <a:r>
              <a:rPr lang="ru-RU" sz="2800" b="1" dirty="0" smtClean="0"/>
              <a:t> </a:t>
            </a:r>
            <a:r>
              <a:rPr lang="ru-RU" sz="2800" b="1" u="sng" dirty="0" smtClean="0"/>
              <a:t>молния</a:t>
            </a:r>
            <a:r>
              <a:rPr lang="ru-RU" b="1" dirty="0" smtClean="0">
                <a:solidFill>
                  <a:srgbClr val="002060"/>
                </a:solidFill>
              </a:rPr>
              <a:t>, и</a:t>
            </a:r>
            <a:r>
              <a:rPr lang="ru-RU" sz="2800" b="1" dirty="0" smtClean="0">
                <a:solidFill>
                  <a:srgbClr val="002060"/>
                </a:solidFill>
              </a:rPr>
              <a:t> </a:t>
            </a:r>
            <a:r>
              <a:rPr lang="ru-RU" sz="2800" b="1" dirty="0" smtClean="0">
                <a:solidFill>
                  <a:srgbClr val="FF0000"/>
                </a:solidFill>
              </a:rPr>
              <a:t>загремел</a:t>
            </a:r>
            <a:r>
              <a:rPr lang="ru-RU" sz="2800" b="1" dirty="0" smtClean="0"/>
              <a:t> </a:t>
            </a:r>
            <a:r>
              <a:rPr lang="ru-RU" sz="2800" b="1" u="sng" dirty="0" smtClean="0"/>
              <a:t>гром</a:t>
            </a:r>
            <a:r>
              <a:rPr lang="ru-RU" sz="2800" b="1" dirty="0" smtClean="0">
                <a:solidFill>
                  <a:srgbClr val="FF0000"/>
                </a:solidFill>
              </a:rPr>
              <a:t>.</a:t>
            </a:r>
          </a:p>
          <a:p>
            <a:pPr marL="514350" indent="-514350">
              <a:buAutoNum type="arabicPeriod"/>
            </a:pPr>
            <a:r>
              <a:rPr lang="ru-RU" sz="2800" b="1" u="sng" dirty="0" smtClean="0"/>
              <a:t>Я</a:t>
            </a:r>
            <a:r>
              <a:rPr lang="ru-RU" sz="2800" b="1" dirty="0" smtClean="0"/>
              <a:t> </a:t>
            </a:r>
            <a:r>
              <a:rPr lang="ru-RU" sz="2800" b="1" dirty="0" smtClean="0">
                <a:solidFill>
                  <a:srgbClr val="FF0000"/>
                </a:solidFill>
              </a:rPr>
              <a:t>не знал</a:t>
            </a:r>
            <a:r>
              <a:rPr lang="ru-RU" sz="2800" b="1" dirty="0" smtClean="0"/>
              <a:t>, </a:t>
            </a:r>
            <a:r>
              <a:rPr lang="ru-RU" sz="2800" b="1" dirty="0" smtClean="0">
                <a:solidFill>
                  <a:srgbClr val="002060"/>
                </a:solidFill>
              </a:rPr>
              <a:t>ЧТО </a:t>
            </a:r>
            <a:r>
              <a:rPr lang="ru-RU" sz="2800" b="1" dirty="0" smtClean="0"/>
              <a:t>твой </a:t>
            </a:r>
            <a:r>
              <a:rPr lang="ru-RU" sz="2800" b="1" u="sng" dirty="0" smtClean="0"/>
              <a:t>отец</a:t>
            </a:r>
            <a:r>
              <a:rPr lang="ru-RU" sz="2800" b="1" dirty="0" smtClean="0"/>
              <a:t> </a:t>
            </a:r>
            <a:r>
              <a:rPr lang="ru-RU" sz="2800" b="1" dirty="0" smtClean="0">
                <a:solidFill>
                  <a:srgbClr val="FF0000"/>
                </a:solidFill>
              </a:rPr>
              <a:t>играет</a:t>
            </a:r>
            <a:r>
              <a:rPr lang="ru-RU" sz="2800" b="1" dirty="0" smtClean="0"/>
              <a:t> на виолончели.</a:t>
            </a:r>
          </a:p>
          <a:p>
            <a:pPr marL="0" indent="0">
              <a:buNone/>
            </a:pPr>
            <a:r>
              <a:rPr lang="ru-RU" sz="2800" b="1" dirty="0"/>
              <a:t> </a:t>
            </a:r>
            <a:r>
              <a:rPr lang="ru-RU" sz="2800" b="1" dirty="0"/>
              <a:t> </a:t>
            </a:r>
            <a:r>
              <a:rPr lang="ru-RU" sz="2800" b="1" dirty="0" smtClean="0"/>
              <a:t>Р</a:t>
            </a:r>
            <a:r>
              <a:rPr lang="ru-RU" sz="2800" b="1" dirty="0" smtClean="0"/>
              <a:t>ассмотрим предложения: </a:t>
            </a:r>
            <a:r>
              <a:rPr lang="ru-RU" sz="2800" dirty="0" smtClean="0"/>
              <a:t>1 предложение сложное бессоюзное.</a:t>
            </a:r>
          </a:p>
          <a:p>
            <a:pPr marL="0" indent="0">
              <a:buNone/>
            </a:pPr>
            <a:r>
              <a:rPr lang="ru-RU" sz="2800" dirty="0" smtClean="0"/>
              <a:t>2,3 предложения являются сложными союзными, так как в них простые предложения связаны между собой союзами И, ЧТО и интонацией.</a:t>
            </a:r>
          </a:p>
          <a:p>
            <a:pPr marL="0" indent="0">
              <a:buNone/>
            </a:pPr>
            <a:endParaRPr lang="ru-RU" sz="2800" dirty="0"/>
          </a:p>
        </p:txBody>
      </p:sp>
      <p:sp>
        <p:nvSpPr>
          <p:cNvPr id="6" name="Равно 5"/>
          <p:cNvSpPr/>
          <p:nvPr/>
        </p:nvSpPr>
        <p:spPr>
          <a:xfrm flipV="1">
            <a:off x="5466309" y="1798180"/>
            <a:ext cx="1628791" cy="360041"/>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8" name="Равно 7"/>
          <p:cNvSpPr/>
          <p:nvPr/>
        </p:nvSpPr>
        <p:spPr>
          <a:xfrm flipH="1">
            <a:off x="1351958" y="2818095"/>
            <a:ext cx="1368151" cy="28803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Равно 8"/>
          <p:cNvSpPr/>
          <p:nvPr/>
        </p:nvSpPr>
        <p:spPr>
          <a:xfrm flipV="1">
            <a:off x="4427984" y="2811247"/>
            <a:ext cx="1944216" cy="355924"/>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0" name="Равно 9"/>
          <p:cNvSpPr/>
          <p:nvPr/>
        </p:nvSpPr>
        <p:spPr>
          <a:xfrm flipV="1">
            <a:off x="1398281" y="1856196"/>
            <a:ext cx="1224136" cy="28803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Равно 10"/>
          <p:cNvSpPr/>
          <p:nvPr/>
        </p:nvSpPr>
        <p:spPr>
          <a:xfrm>
            <a:off x="3452905" y="1872140"/>
            <a:ext cx="1224137" cy="28803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2" name="Равно 11"/>
          <p:cNvSpPr/>
          <p:nvPr/>
        </p:nvSpPr>
        <p:spPr>
          <a:xfrm flipV="1">
            <a:off x="1635361" y="3332719"/>
            <a:ext cx="1224134" cy="32109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3" name="Равно 12"/>
          <p:cNvSpPr/>
          <p:nvPr/>
        </p:nvSpPr>
        <p:spPr>
          <a:xfrm flipV="1">
            <a:off x="5250292" y="3318120"/>
            <a:ext cx="1008112"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85790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539552" y="116632"/>
            <a:ext cx="8147248" cy="158006"/>
          </a:xfrm>
        </p:spPr>
        <p:txBody>
          <a:bodyPr>
            <a:normAutofit fontScale="90000"/>
          </a:bodyPr>
          <a:lstStyle/>
          <a:p>
            <a:endParaRPr lang="ru-RU" dirty="0"/>
          </a:p>
        </p:txBody>
      </p:sp>
      <p:sp>
        <p:nvSpPr>
          <p:cNvPr id="3" name="Объект 2"/>
          <p:cNvSpPr>
            <a:spLocks noGrp="1"/>
          </p:cNvSpPr>
          <p:nvPr>
            <p:ph idx="1"/>
          </p:nvPr>
        </p:nvSpPr>
        <p:spPr>
          <a:xfrm>
            <a:off x="467544" y="404664"/>
            <a:ext cx="8301608" cy="5832648"/>
          </a:xfrm>
        </p:spPr>
        <p:txBody>
          <a:bodyPr>
            <a:normAutofit/>
          </a:bodyPr>
          <a:lstStyle/>
          <a:p>
            <a:r>
              <a:rPr lang="ru-RU" sz="2800" dirty="0" smtClean="0"/>
              <a:t>Основные средства связи простых предложений в сложном- </a:t>
            </a:r>
            <a:r>
              <a:rPr lang="ru-RU" sz="2800" b="1" dirty="0" smtClean="0">
                <a:solidFill>
                  <a:srgbClr val="FF0000"/>
                </a:solidFill>
              </a:rPr>
              <a:t>интонация и союзы.</a:t>
            </a:r>
            <a:endParaRPr lang="ru-RU" sz="2800" b="1" dirty="0">
              <a:solidFill>
                <a:srgbClr val="FF0000"/>
              </a:solidFill>
            </a:endParaRPr>
          </a:p>
          <a:p>
            <a:pPr marL="0" indent="0">
              <a:buNone/>
            </a:pPr>
            <a:r>
              <a:rPr lang="ru-RU" sz="2800" dirty="0" smtClean="0"/>
              <a:t>В зависимости от средств связи сложные предложения делятся на </a:t>
            </a:r>
            <a:r>
              <a:rPr lang="ru-RU" sz="2800" b="1" dirty="0" smtClean="0">
                <a:solidFill>
                  <a:srgbClr val="FF0000"/>
                </a:solidFill>
              </a:rPr>
              <a:t>бессоюзные и союзные.</a:t>
            </a:r>
          </a:p>
          <a:p>
            <a:pPr marL="0" indent="0">
              <a:buNone/>
            </a:pPr>
            <a:r>
              <a:rPr lang="ru-RU" sz="2800" dirty="0" smtClean="0"/>
              <a:t>В составе сложных предложений может входить не только 2 простых предложения, но и больше.</a:t>
            </a:r>
          </a:p>
          <a:p>
            <a:pPr marL="0" indent="0">
              <a:buNone/>
            </a:pPr>
            <a:r>
              <a:rPr lang="ru-RU" sz="2800" b="1" dirty="0" smtClean="0"/>
              <a:t>Простые предложения в составе сложного обычно отделяются друг от друга запятыми.</a:t>
            </a:r>
          </a:p>
          <a:p>
            <a:pPr marL="0" indent="0">
              <a:buNone/>
            </a:pPr>
            <a:r>
              <a:rPr lang="ru-RU" sz="2800" dirty="0" smtClean="0"/>
              <a:t>Простые предложения объединяются в сложные бессоюзные при помощи интонации.</a:t>
            </a:r>
          </a:p>
          <a:p>
            <a:pPr marL="0" indent="0">
              <a:buNone/>
            </a:pPr>
            <a:endParaRPr lang="ru-RU" sz="2800" dirty="0" smtClean="0"/>
          </a:p>
          <a:p>
            <a:pPr marL="0" indent="0">
              <a:buNone/>
            </a:pPr>
            <a:endParaRPr lang="ru-RU" sz="2800" b="1" dirty="0"/>
          </a:p>
        </p:txBody>
      </p:sp>
    </p:spTree>
    <p:extLst>
      <p:ext uri="{BB962C8B-B14F-4D97-AF65-F5344CB8AC3E}">
        <p14:creationId xmlns:p14="http://schemas.microsoft.com/office/powerpoint/2010/main" val="215068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404664"/>
            <a:ext cx="8013576" cy="45719"/>
          </a:xfrm>
        </p:spPr>
        <p:txBody>
          <a:bodyPr>
            <a:normAutofit fontScale="90000"/>
          </a:bodyPr>
          <a:lstStyle/>
          <a:p>
            <a:endParaRPr lang="ru-RU" dirty="0"/>
          </a:p>
        </p:txBody>
      </p:sp>
      <p:sp>
        <p:nvSpPr>
          <p:cNvPr id="3" name="Объект 2"/>
          <p:cNvSpPr>
            <a:spLocks noGrp="1"/>
          </p:cNvSpPr>
          <p:nvPr>
            <p:ph idx="1"/>
          </p:nvPr>
        </p:nvSpPr>
        <p:spPr>
          <a:xfrm>
            <a:off x="395535" y="548680"/>
            <a:ext cx="8507288" cy="5544616"/>
          </a:xfrm>
        </p:spPr>
        <p:txBody>
          <a:bodyPr>
            <a:normAutofit/>
          </a:bodyPr>
          <a:lstStyle/>
          <a:p>
            <a:endParaRPr lang="ru-RU" sz="3600" dirty="0" smtClean="0"/>
          </a:p>
          <a:p>
            <a:r>
              <a:rPr lang="ru-RU" sz="3600" dirty="0" smtClean="0"/>
              <a:t>Шумел ковыль, чернела роща кедров.</a:t>
            </a:r>
          </a:p>
          <a:p>
            <a:endParaRPr lang="ru-RU" sz="3600" dirty="0" smtClean="0"/>
          </a:p>
          <a:p>
            <a:r>
              <a:rPr lang="ru-RU" sz="3600" dirty="0" smtClean="0"/>
              <a:t>Лошади тронулись, колокольчик зазвенел, кибитка полетела.</a:t>
            </a:r>
            <a:endParaRPr lang="ru-RU" sz="3600" dirty="0"/>
          </a:p>
          <a:p>
            <a:pPr marL="0" indent="0">
              <a:buNone/>
            </a:pPr>
            <a:endParaRPr lang="ru-RU" sz="3600" dirty="0" smtClean="0"/>
          </a:p>
          <a:p>
            <a:pPr marL="0" indent="0">
              <a:buNone/>
            </a:pPr>
            <a:r>
              <a:rPr lang="ru-RU" sz="2400" dirty="0" smtClean="0"/>
              <a:t>Схемы этих предложений:</a:t>
            </a:r>
          </a:p>
          <a:p>
            <a:pPr marL="0" indent="0">
              <a:buNone/>
            </a:pPr>
            <a:r>
              <a:rPr lang="en-US" sz="2400" dirty="0" smtClean="0"/>
              <a:t>[               ],[                 ].           [              ], [                ], [                 ].</a:t>
            </a:r>
            <a:endParaRPr lang="ru-RU" sz="2800" dirty="0"/>
          </a:p>
        </p:txBody>
      </p:sp>
      <p:sp>
        <p:nvSpPr>
          <p:cNvPr id="4" name="Минус 3"/>
          <p:cNvSpPr/>
          <p:nvPr/>
        </p:nvSpPr>
        <p:spPr>
          <a:xfrm flipV="1">
            <a:off x="1979712" y="1826562"/>
            <a:ext cx="1728192" cy="72007"/>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Равно 4"/>
          <p:cNvSpPr/>
          <p:nvPr/>
        </p:nvSpPr>
        <p:spPr>
          <a:xfrm>
            <a:off x="755576" y="1700809"/>
            <a:ext cx="1368152" cy="432047"/>
          </a:xfrm>
          <a:prstGeom prst="mathEqual">
            <a:avLst>
              <a:gd name="adj1" fmla="val 23520"/>
              <a:gd name="adj2" fmla="val 169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 name="Равно 5"/>
          <p:cNvSpPr/>
          <p:nvPr/>
        </p:nvSpPr>
        <p:spPr>
          <a:xfrm>
            <a:off x="3749079" y="1775400"/>
            <a:ext cx="1800200" cy="432047"/>
          </a:xfrm>
          <a:prstGeom prst="mathEqual">
            <a:avLst>
              <a:gd name="adj1" fmla="val 23520"/>
              <a:gd name="adj2" fmla="val 137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Минус 6"/>
          <p:cNvSpPr/>
          <p:nvPr/>
        </p:nvSpPr>
        <p:spPr>
          <a:xfrm flipV="1">
            <a:off x="5436097" y="1807130"/>
            <a:ext cx="1224136"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Минус 8"/>
          <p:cNvSpPr/>
          <p:nvPr/>
        </p:nvSpPr>
        <p:spPr>
          <a:xfrm>
            <a:off x="560234" y="3140969"/>
            <a:ext cx="2016224"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Равно 9"/>
          <p:cNvSpPr/>
          <p:nvPr/>
        </p:nvSpPr>
        <p:spPr>
          <a:xfrm>
            <a:off x="2264602" y="2970159"/>
            <a:ext cx="2526564" cy="341619"/>
          </a:xfrm>
          <a:prstGeom prst="mathEqual">
            <a:avLst>
              <a:gd name="adj1" fmla="val 23520"/>
              <a:gd name="adj2" fmla="val 155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Минус 10"/>
          <p:cNvSpPr/>
          <p:nvPr/>
        </p:nvSpPr>
        <p:spPr>
          <a:xfrm>
            <a:off x="4435574" y="3163828"/>
            <a:ext cx="2664296"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Равно 11"/>
          <p:cNvSpPr/>
          <p:nvPr/>
        </p:nvSpPr>
        <p:spPr>
          <a:xfrm flipV="1">
            <a:off x="737118" y="3606577"/>
            <a:ext cx="2088230" cy="333750"/>
          </a:xfrm>
          <a:prstGeom prst="mathEqual">
            <a:avLst>
              <a:gd name="adj1" fmla="val 23520"/>
              <a:gd name="adj2" fmla="val 336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3" name="Минус 12"/>
          <p:cNvSpPr/>
          <p:nvPr/>
        </p:nvSpPr>
        <p:spPr>
          <a:xfrm>
            <a:off x="2627784" y="3599305"/>
            <a:ext cx="18002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Равно 13"/>
          <p:cNvSpPr/>
          <p:nvPr/>
        </p:nvSpPr>
        <p:spPr>
          <a:xfrm>
            <a:off x="4139952" y="3734622"/>
            <a:ext cx="2304256" cy="288031"/>
          </a:xfrm>
          <a:prstGeom prst="mathEqual">
            <a:avLst>
              <a:gd name="adj1" fmla="val 36745"/>
              <a:gd name="adj2" fmla="val 265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5" name="Равно 14"/>
          <p:cNvSpPr/>
          <p:nvPr/>
        </p:nvSpPr>
        <p:spPr>
          <a:xfrm>
            <a:off x="594112" y="4854287"/>
            <a:ext cx="648072" cy="3600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6" name="Минус 15"/>
          <p:cNvSpPr/>
          <p:nvPr/>
        </p:nvSpPr>
        <p:spPr>
          <a:xfrm>
            <a:off x="1281653" y="5057974"/>
            <a:ext cx="339358"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Равно 16"/>
          <p:cNvSpPr/>
          <p:nvPr/>
        </p:nvSpPr>
        <p:spPr>
          <a:xfrm>
            <a:off x="1808033" y="4933414"/>
            <a:ext cx="859115" cy="173760"/>
          </a:xfrm>
          <a:prstGeom prst="mathEqual">
            <a:avLst>
              <a:gd name="adj1" fmla="val 36745"/>
              <a:gd name="adj2" fmla="val 265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8" name="Минус 17"/>
          <p:cNvSpPr/>
          <p:nvPr/>
        </p:nvSpPr>
        <p:spPr>
          <a:xfrm>
            <a:off x="2565252" y="5012255"/>
            <a:ext cx="520193"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Минус 18"/>
          <p:cNvSpPr/>
          <p:nvPr/>
        </p:nvSpPr>
        <p:spPr>
          <a:xfrm>
            <a:off x="4017471" y="5002852"/>
            <a:ext cx="360040" cy="8688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Равно 19"/>
          <p:cNvSpPr/>
          <p:nvPr/>
        </p:nvSpPr>
        <p:spPr>
          <a:xfrm>
            <a:off x="4333042" y="4804830"/>
            <a:ext cx="720080" cy="43092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1" name="Минус 20"/>
          <p:cNvSpPr/>
          <p:nvPr/>
        </p:nvSpPr>
        <p:spPr>
          <a:xfrm>
            <a:off x="5347091" y="5046292"/>
            <a:ext cx="362531"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Равно 21"/>
          <p:cNvSpPr/>
          <p:nvPr/>
        </p:nvSpPr>
        <p:spPr>
          <a:xfrm>
            <a:off x="5678021" y="4804830"/>
            <a:ext cx="813397" cy="46805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3" name="Минус 22"/>
          <p:cNvSpPr/>
          <p:nvPr/>
        </p:nvSpPr>
        <p:spPr>
          <a:xfrm>
            <a:off x="6790747" y="5025711"/>
            <a:ext cx="618245" cy="1326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Равно 23"/>
          <p:cNvSpPr/>
          <p:nvPr/>
        </p:nvSpPr>
        <p:spPr>
          <a:xfrm>
            <a:off x="7319453" y="4804830"/>
            <a:ext cx="642900" cy="458955"/>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199280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88640"/>
            <a:ext cx="8229600" cy="1143000"/>
          </a:xfrm>
        </p:spPr>
        <p:txBody>
          <a:bodyPr>
            <a:normAutofit fontScale="90000"/>
          </a:bodyPr>
          <a:lstStyle/>
          <a:p>
            <a:r>
              <a:rPr lang="ru-RU" sz="3600" dirty="0" smtClean="0"/>
              <a:t>Сравните предложения. Чем они различаются?</a:t>
            </a:r>
            <a:endParaRPr lang="ru-RU" dirty="0"/>
          </a:p>
        </p:txBody>
      </p:sp>
      <p:sp>
        <p:nvSpPr>
          <p:cNvPr id="3" name="Объект 2"/>
          <p:cNvSpPr>
            <a:spLocks noGrp="1"/>
          </p:cNvSpPr>
          <p:nvPr>
            <p:ph sz="half" idx="1"/>
          </p:nvPr>
        </p:nvSpPr>
        <p:spPr>
          <a:xfrm>
            <a:off x="381000" y="1196752"/>
            <a:ext cx="4114800" cy="5184576"/>
          </a:xfrm>
        </p:spPr>
        <p:txBody>
          <a:bodyPr>
            <a:normAutofit lnSpcReduction="10000"/>
          </a:bodyPr>
          <a:lstStyle/>
          <a:p>
            <a:r>
              <a:rPr lang="ru-RU" dirty="0" smtClean="0"/>
              <a:t>Дождь кончился. Дети пошли в лес.</a:t>
            </a:r>
          </a:p>
          <a:p>
            <a:pPr marL="0" indent="0">
              <a:buNone/>
            </a:pPr>
            <a:r>
              <a:rPr lang="ru-RU" dirty="0" smtClean="0"/>
              <a:t> </a:t>
            </a:r>
          </a:p>
          <a:p>
            <a:r>
              <a:rPr lang="ru-RU" dirty="0" smtClean="0"/>
              <a:t> Дождь кончился, дети </a:t>
            </a:r>
            <a:r>
              <a:rPr lang="ru-RU" dirty="0"/>
              <a:t>пошли в лес</a:t>
            </a:r>
            <a:r>
              <a:rPr lang="ru-RU" dirty="0" smtClean="0"/>
              <a:t>.</a:t>
            </a:r>
          </a:p>
          <a:p>
            <a:endParaRPr lang="ru-RU" dirty="0" smtClean="0"/>
          </a:p>
          <a:p>
            <a:r>
              <a:rPr lang="ru-RU" dirty="0" smtClean="0"/>
              <a:t>Дождь кончился, и  дети </a:t>
            </a:r>
            <a:r>
              <a:rPr lang="ru-RU" dirty="0"/>
              <a:t>пошли в лес.</a:t>
            </a:r>
          </a:p>
          <a:p>
            <a:endParaRPr lang="ru-RU" dirty="0"/>
          </a:p>
          <a:p>
            <a:r>
              <a:rPr lang="ru-RU" dirty="0" smtClean="0"/>
              <a:t>Когда дождь кончился, дети </a:t>
            </a:r>
            <a:r>
              <a:rPr lang="ru-RU" dirty="0"/>
              <a:t>пошли в лес.</a:t>
            </a:r>
          </a:p>
          <a:p>
            <a:endParaRPr lang="ru-RU" dirty="0"/>
          </a:p>
          <a:p>
            <a:endParaRPr lang="ru-RU" dirty="0"/>
          </a:p>
          <a:p>
            <a:endParaRPr lang="ru-RU" dirty="0"/>
          </a:p>
          <a:p>
            <a:pPr marL="0" indent="0">
              <a:buNone/>
            </a:pPr>
            <a:endParaRPr lang="ru-RU" dirty="0" smtClean="0"/>
          </a:p>
        </p:txBody>
      </p:sp>
      <p:sp>
        <p:nvSpPr>
          <p:cNvPr id="4" name="Объект 3"/>
          <p:cNvSpPr>
            <a:spLocks noGrp="1"/>
          </p:cNvSpPr>
          <p:nvPr>
            <p:ph sz="half" idx="2"/>
          </p:nvPr>
        </p:nvSpPr>
        <p:spPr>
          <a:xfrm>
            <a:off x="4525633" y="1196752"/>
            <a:ext cx="4114800" cy="4929411"/>
          </a:xfrm>
        </p:spPr>
        <p:txBody>
          <a:bodyPr>
            <a:normAutofit lnSpcReduction="10000"/>
          </a:bodyPr>
          <a:lstStyle/>
          <a:p>
            <a:pPr marL="0" indent="0">
              <a:buNone/>
            </a:pPr>
            <a:r>
              <a:rPr lang="en-US" dirty="0" smtClean="0"/>
              <a:t>[             ]. [             ].</a:t>
            </a:r>
            <a:endParaRPr lang="en-US" dirty="0"/>
          </a:p>
          <a:p>
            <a:pPr marL="0" indent="0">
              <a:buNone/>
            </a:pPr>
            <a:endParaRPr lang="en-US" dirty="0" smtClean="0"/>
          </a:p>
          <a:p>
            <a:pPr marL="0" indent="0">
              <a:buNone/>
            </a:pPr>
            <a:endParaRPr lang="en-US" dirty="0"/>
          </a:p>
          <a:p>
            <a:pPr marL="0" indent="0">
              <a:buNone/>
            </a:pPr>
            <a:r>
              <a:rPr lang="en-US" dirty="0" smtClean="0"/>
              <a:t>[            ], [              ].</a:t>
            </a:r>
          </a:p>
          <a:p>
            <a:pPr marL="0" indent="0">
              <a:buNone/>
            </a:pPr>
            <a:endParaRPr lang="en-US" dirty="0"/>
          </a:p>
          <a:p>
            <a:pPr marL="0" indent="0">
              <a:buNone/>
            </a:pPr>
            <a:endParaRPr lang="en-US" dirty="0" smtClean="0"/>
          </a:p>
          <a:p>
            <a:pPr marL="0" indent="0">
              <a:buNone/>
            </a:pPr>
            <a:r>
              <a:rPr lang="en-US" dirty="0" smtClean="0"/>
              <a:t>[                ],</a:t>
            </a:r>
            <a:r>
              <a:rPr lang="ru-RU" dirty="0" smtClean="0"/>
              <a:t>и</a:t>
            </a:r>
            <a:r>
              <a:rPr lang="en-US" dirty="0" smtClean="0"/>
              <a:t> [            ].</a:t>
            </a:r>
          </a:p>
          <a:p>
            <a:pPr marL="0" indent="0">
              <a:buNone/>
            </a:pPr>
            <a:endParaRPr lang="en-US" dirty="0"/>
          </a:p>
          <a:p>
            <a:pPr marL="0" indent="0">
              <a:buNone/>
            </a:pPr>
            <a:endParaRPr lang="en-US" dirty="0" smtClean="0"/>
          </a:p>
          <a:p>
            <a:pPr marL="0" indent="0">
              <a:buNone/>
            </a:pPr>
            <a:r>
              <a:rPr lang="ru-RU" dirty="0" smtClean="0"/>
              <a:t>(Когда             ),</a:t>
            </a:r>
            <a:r>
              <a:rPr lang="en-US" dirty="0" smtClean="0"/>
              <a:t>  [            ].</a:t>
            </a:r>
            <a:endParaRPr lang="ru-RU" dirty="0"/>
          </a:p>
        </p:txBody>
      </p:sp>
      <p:sp>
        <p:nvSpPr>
          <p:cNvPr id="5" name="Минус 4"/>
          <p:cNvSpPr/>
          <p:nvPr/>
        </p:nvSpPr>
        <p:spPr>
          <a:xfrm>
            <a:off x="4716017" y="1412776"/>
            <a:ext cx="432048" cy="14401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Равно 5"/>
          <p:cNvSpPr/>
          <p:nvPr/>
        </p:nvSpPr>
        <p:spPr>
          <a:xfrm>
            <a:off x="5148065" y="1268760"/>
            <a:ext cx="720079"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Минус 6"/>
          <p:cNvSpPr/>
          <p:nvPr/>
        </p:nvSpPr>
        <p:spPr>
          <a:xfrm flipV="1">
            <a:off x="6156176" y="1412776"/>
            <a:ext cx="504056" cy="7200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Равно 7"/>
          <p:cNvSpPr/>
          <p:nvPr/>
        </p:nvSpPr>
        <p:spPr>
          <a:xfrm>
            <a:off x="6644816" y="1274520"/>
            <a:ext cx="606896" cy="36916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Минус 8"/>
          <p:cNvSpPr/>
          <p:nvPr/>
        </p:nvSpPr>
        <p:spPr>
          <a:xfrm>
            <a:off x="4814313" y="2879225"/>
            <a:ext cx="333752"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Равно 9"/>
          <p:cNvSpPr/>
          <p:nvPr/>
        </p:nvSpPr>
        <p:spPr>
          <a:xfrm flipH="1">
            <a:off x="5148065" y="2722064"/>
            <a:ext cx="571871" cy="3600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Минус 10"/>
          <p:cNvSpPr/>
          <p:nvPr/>
        </p:nvSpPr>
        <p:spPr>
          <a:xfrm>
            <a:off x="6137304" y="2722064"/>
            <a:ext cx="488640" cy="227425"/>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Равно 11"/>
          <p:cNvSpPr/>
          <p:nvPr/>
        </p:nvSpPr>
        <p:spPr>
          <a:xfrm>
            <a:off x="6583033" y="2689752"/>
            <a:ext cx="668679" cy="39235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3" name="Минус 12"/>
          <p:cNvSpPr/>
          <p:nvPr/>
        </p:nvSpPr>
        <p:spPr>
          <a:xfrm>
            <a:off x="4716017" y="4247378"/>
            <a:ext cx="720080" cy="8171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Равно 13"/>
          <p:cNvSpPr/>
          <p:nvPr/>
        </p:nvSpPr>
        <p:spPr>
          <a:xfrm>
            <a:off x="5306920" y="4105634"/>
            <a:ext cx="792088" cy="36976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5" name="Минус 14"/>
          <p:cNvSpPr/>
          <p:nvPr/>
        </p:nvSpPr>
        <p:spPr>
          <a:xfrm>
            <a:off x="6666738" y="4288233"/>
            <a:ext cx="353534"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Равно 15"/>
          <p:cNvSpPr/>
          <p:nvPr/>
        </p:nvSpPr>
        <p:spPr>
          <a:xfrm>
            <a:off x="6995314" y="4078897"/>
            <a:ext cx="648072" cy="416349"/>
          </a:xfrm>
          <a:prstGeom prst="mathEqual">
            <a:avLst>
              <a:gd name="adj1" fmla="val 16109"/>
              <a:gd name="adj2" fmla="val 117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7" name="Минус 16"/>
          <p:cNvSpPr/>
          <p:nvPr/>
        </p:nvSpPr>
        <p:spPr>
          <a:xfrm>
            <a:off x="5643892" y="5661248"/>
            <a:ext cx="396044"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Равно 17"/>
          <p:cNvSpPr/>
          <p:nvPr/>
        </p:nvSpPr>
        <p:spPr>
          <a:xfrm flipV="1">
            <a:off x="6099008" y="5498930"/>
            <a:ext cx="532274" cy="36762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9" name="Минус 18"/>
          <p:cNvSpPr/>
          <p:nvPr/>
        </p:nvSpPr>
        <p:spPr>
          <a:xfrm>
            <a:off x="7020272" y="5661249"/>
            <a:ext cx="477767" cy="8797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Равно 19"/>
          <p:cNvSpPr/>
          <p:nvPr/>
        </p:nvSpPr>
        <p:spPr>
          <a:xfrm>
            <a:off x="7380312" y="5498929"/>
            <a:ext cx="688924" cy="414711"/>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401319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4344" y="548680"/>
            <a:ext cx="8229600" cy="1066130"/>
          </a:xfrm>
        </p:spPr>
        <p:txBody>
          <a:bodyPr>
            <a:noAutofit/>
          </a:bodyPr>
          <a:lstStyle/>
          <a:p>
            <a:r>
              <a:rPr lang="ru-RU" sz="2000" b="1" dirty="0" smtClean="0"/>
              <a:t>Спишите предложения, расставляя недостающие знаки препинания. Подчеркните все члены предложения. Составьте схему однородных членов предложения. Найдите сложное предложение. Определите его вид. Составьте схему.</a:t>
            </a:r>
            <a:endParaRPr lang="ru-RU" sz="2000" b="1" dirty="0"/>
          </a:p>
        </p:txBody>
      </p:sp>
      <p:sp>
        <p:nvSpPr>
          <p:cNvPr id="3" name="Объект 2"/>
          <p:cNvSpPr>
            <a:spLocks noGrp="1"/>
          </p:cNvSpPr>
          <p:nvPr>
            <p:ph sz="half" idx="1"/>
          </p:nvPr>
        </p:nvSpPr>
        <p:spPr>
          <a:xfrm>
            <a:off x="457200" y="1844824"/>
            <a:ext cx="4038600" cy="4785395"/>
          </a:xfrm>
        </p:spPr>
        <p:txBody>
          <a:bodyPr>
            <a:normAutofit/>
          </a:bodyPr>
          <a:lstStyle/>
          <a:p>
            <a:pPr marL="0" indent="0">
              <a:buNone/>
            </a:pPr>
            <a:r>
              <a:rPr lang="ru-RU" sz="3200" i="1" dirty="0" smtClean="0"/>
              <a:t>Зябнет осинка Дрожит (на) ветру</a:t>
            </a:r>
          </a:p>
          <a:p>
            <a:pPr marL="0" indent="0">
              <a:buNone/>
            </a:pPr>
            <a:r>
              <a:rPr lang="ru-RU" sz="3200" i="1" dirty="0" smtClean="0"/>
              <a:t>Стынет (на) солнышке</a:t>
            </a:r>
          </a:p>
          <a:p>
            <a:pPr marL="0" indent="0" algn="just">
              <a:buNone/>
            </a:pPr>
            <a:r>
              <a:rPr lang="ru-RU" sz="3200" i="1" dirty="0" smtClean="0"/>
              <a:t>Мерзнет(в) жару… </a:t>
            </a:r>
          </a:p>
          <a:p>
            <a:pPr marL="0" indent="0">
              <a:buNone/>
            </a:pPr>
            <a:endParaRPr lang="ru-RU" sz="4000" dirty="0"/>
          </a:p>
        </p:txBody>
      </p:sp>
      <p:sp>
        <p:nvSpPr>
          <p:cNvPr id="4" name="Объект 3"/>
          <p:cNvSpPr>
            <a:spLocks noGrp="1"/>
          </p:cNvSpPr>
          <p:nvPr>
            <p:ph sz="half" idx="2"/>
          </p:nvPr>
        </p:nvSpPr>
        <p:spPr>
          <a:xfrm>
            <a:off x="4589144" y="1844824"/>
            <a:ext cx="4064128" cy="4785395"/>
          </a:xfrm>
        </p:spPr>
        <p:txBody>
          <a:bodyPr/>
          <a:lstStyle/>
          <a:p>
            <a:pPr marL="0" indent="0">
              <a:buNone/>
            </a:pPr>
            <a:r>
              <a:rPr lang="ru-RU" dirty="0" smtClean="0"/>
              <a:t>Уж за горой </a:t>
            </a:r>
            <a:r>
              <a:rPr lang="ru-RU" dirty="0" err="1" smtClean="0"/>
              <a:t>дремуч..ю</a:t>
            </a:r>
            <a:endParaRPr lang="ru-RU" dirty="0" smtClean="0"/>
          </a:p>
          <a:p>
            <a:pPr marL="0" indent="0">
              <a:buNone/>
            </a:pPr>
            <a:r>
              <a:rPr lang="ru-RU" dirty="0" smtClean="0"/>
              <a:t>Погас вечерний луч(?)</a:t>
            </a:r>
          </a:p>
          <a:p>
            <a:pPr marL="0" indent="0">
              <a:buNone/>
            </a:pPr>
            <a:r>
              <a:rPr lang="ru-RU" dirty="0" smtClean="0"/>
              <a:t>Едва струей </a:t>
            </a:r>
            <a:r>
              <a:rPr lang="ru-RU" dirty="0" err="1" smtClean="0"/>
              <a:t>гремуч..ю</a:t>
            </a:r>
            <a:endParaRPr lang="ru-RU" dirty="0" smtClean="0"/>
          </a:p>
          <a:p>
            <a:pPr marL="0" indent="0">
              <a:buNone/>
            </a:pPr>
            <a:r>
              <a:rPr lang="ru-RU" dirty="0" smtClean="0"/>
              <a:t>Сверкает жаркий ключ(?)..</a:t>
            </a:r>
            <a:endParaRPr lang="ru-RU" dirty="0"/>
          </a:p>
        </p:txBody>
      </p:sp>
    </p:spTree>
    <p:extLst>
      <p:ext uri="{BB962C8B-B14F-4D97-AF65-F5344CB8AC3E}">
        <p14:creationId xmlns:p14="http://schemas.microsoft.com/office/powerpoint/2010/main" val="492866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Спишите, раскрывая скобки и расставляя знаки препинания. Подчеркните грамматические основы.</a:t>
            </a:r>
            <a:endParaRPr lang="ru-RU" sz="2800" b="1" dirty="0"/>
          </a:p>
        </p:txBody>
      </p:sp>
      <p:sp>
        <p:nvSpPr>
          <p:cNvPr id="3" name="Объект 2"/>
          <p:cNvSpPr>
            <a:spLocks noGrp="1"/>
          </p:cNvSpPr>
          <p:nvPr>
            <p:ph idx="1"/>
          </p:nvPr>
        </p:nvSpPr>
        <p:spPr>
          <a:xfrm>
            <a:off x="539552" y="1268760"/>
            <a:ext cx="8147248" cy="4929411"/>
          </a:xfrm>
        </p:spPr>
        <p:txBody>
          <a:bodyPr>
            <a:normAutofit/>
          </a:bodyPr>
          <a:lstStyle/>
          <a:p>
            <a:pPr marL="0" indent="0">
              <a:buNone/>
            </a:pPr>
            <a:r>
              <a:rPr lang="ru-RU" dirty="0"/>
              <a:t>Но птички </a:t>
            </a:r>
            <a:r>
              <a:rPr lang="ru-RU" dirty="0" smtClean="0"/>
              <a:t>(от) пели </a:t>
            </a:r>
            <a:r>
              <a:rPr lang="ru-RU" dirty="0"/>
              <a:t>ц</a:t>
            </a:r>
            <a:r>
              <a:rPr lang="ru-RU" dirty="0" smtClean="0"/>
              <a:t>веты</a:t>
            </a:r>
            <a:r>
              <a:rPr lang="ru-RU" dirty="0"/>
              <a:t> </a:t>
            </a:r>
            <a:r>
              <a:rPr lang="ru-RU" dirty="0" smtClean="0"/>
              <a:t>(от) цвели лучи</a:t>
            </a:r>
            <a:r>
              <a:rPr lang="ru-RU" dirty="0"/>
              <a:t> </a:t>
            </a:r>
            <a:r>
              <a:rPr lang="ru-RU" dirty="0" smtClean="0"/>
              <a:t>(по)бледнели </a:t>
            </a:r>
            <a:r>
              <a:rPr lang="ru-RU" dirty="0"/>
              <a:t>з</a:t>
            </a:r>
            <a:r>
              <a:rPr lang="ru-RU" dirty="0" smtClean="0"/>
              <a:t>ефиры</a:t>
            </a:r>
            <a:r>
              <a:rPr lang="ru-RU" dirty="0"/>
              <a:t> ушли</a:t>
            </a:r>
            <a:r>
              <a:rPr lang="ru-RU" dirty="0" smtClean="0"/>
              <a:t>.    Ночь прошла дождь повис туманной пылью.   Алмазы звёзд горят (над) тёмным бором льёт ключ(?) бессонный струи жемчугов.  Умер дождь умер ветер умер шумливый, беспокойный сад. (Под)этими липами Пушкин грустил (на) этой скамеечке сиживал Гоголь.</a:t>
            </a:r>
            <a:endParaRPr lang="ru-RU" dirty="0"/>
          </a:p>
        </p:txBody>
      </p:sp>
    </p:spTree>
    <p:extLst>
      <p:ext uri="{BB962C8B-B14F-4D97-AF65-F5344CB8AC3E}">
        <p14:creationId xmlns:p14="http://schemas.microsoft.com/office/powerpoint/2010/main" val="177168742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314</Words>
  <Application>Microsoft Office PowerPoint</Application>
  <PresentationFormat>Экран (4:3)</PresentationFormat>
  <Paragraphs>50</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Calibri</vt:lpstr>
      <vt:lpstr>Monotype Corsiva</vt:lpstr>
      <vt:lpstr>Тема Office</vt:lpstr>
      <vt:lpstr>Предложения простые и сложные. Сложные предложения с бессоюзной и союзной связью</vt:lpstr>
      <vt:lpstr>Презентация PowerPoint</vt:lpstr>
      <vt:lpstr>Презентация PowerPoint</vt:lpstr>
      <vt:lpstr>Презентация PowerPoint</vt:lpstr>
      <vt:lpstr>Сравните предложения. Чем они различаются?</vt:lpstr>
      <vt:lpstr>Спишите предложения, расставляя недостающие знаки препинания. Подчеркните все члены предложения. Составьте схему однородных членов предложения. Найдите сложное предложение. Определите его вид. Составьте схему.</vt:lpstr>
      <vt:lpstr>Спишите, раскрывая скобки и расставляя знаки препинания. Подчеркните грамматические основы.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Samsung</dc:creator>
  <cp:lastModifiedBy>leo-krut@yandex.ru</cp:lastModifiedBy>
  <cp:revision>18</cp:revision>
  <dcterms:created xsi:type="dcterms:W3CDTF">2017-11-18T05:42:42Z</dcterms:created>
  <dcterms:modified xsi:type="dcterms:W3CDTF">2025-01-08T11:28:46Z</dcterms:modified>
</cp:coreProperties>
</file>